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28"/>
  </p:notesMasterIdLst>
  <p:handoutMasterIdLst>
    <p:handoutMasterId r:id="rId29"/>
  </p:handoutMasterIdLst>
  <p:sldIdLst>
    <p:sldId id="462" r:id="rId5"/>
    <p:sldId id="620" r:id="rId6"/>
    <p:sldId id="619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594" r:id="rId17"/>
    <p:sldId id="621" r:id="rId18"/>
    <p:sldId id="584" r:id="rId19"/>
    <p:sldId id="582" r:id="rId20"/>
    <p:sldId id="583" r:id="rId21"/>
    <p:sldId id="595" r:id="rId22"/>
    <p:sldId id="576" r:id="rId23"/>
    <p:sldId id="555" r:id="rId24"/>
    <p:sldId id="632" r:id="rId25"/>
    <p:sldId id="616" r:id="rId26"/>
    <p:sldId id="52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FD5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75" autoAdjust="0"/>
  </p:normalViewPr>
  <p:slideViewPr>
    <p:cSldViewPr>
      <p:cViewPr>
        <p:scale>
          <a:sx n="120" d="100"/>
          <a:sy n="120" d="100"/>
        </p:scale>
        <p:origin x="-65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15689-CDE2-4C8D-A19B-2888B4F5EEF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DC4EE-1243-48A5-9C79-769349227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6BF2C-5B40-404D-B05C-E270CD5D79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117BCB-5B06-49DD-956B-91A6B8332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0EC5A-D49D-4E38-809A-3AC93810D0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7BCB-5B06-49DD-956B-91A6B8332F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6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7BCB-5B06-49DD-956B-91A6B8332F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EF01-87D4-4B52-8F6D-547913E13332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565C-11C5-43AA-9812-D852D9EEE9B0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6DF-4728-4E4E-9D9E-B20D7783B045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72B-199F-4E21-8917-CBCA2757EA88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A90B-7E1C-4275-B00A-FA80A91728AF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C34-1021-4459-8D39-8AC8D5272664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A9D-FC92-43A1-ABD2-A760EDD4623D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154-B977-49D2-B399-9CAFE00FE15A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385-0DC1-48B9-8998-28A79E739244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D7B1-10A9-4705-BC47-741A127667B9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4CA-210B-4E97-8E5B-7E33D1E66044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BEE-9B92-4D2F-8D8A-41C68D802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0" y="4"/>
            <a:ext cx="9144000" cy="561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0" y="6524628"/>
            <a:ext cx="9144000" cy="333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123CA4-8F64-46F1-B606-2C9DC6FC79CE}" type="datetime1">
              <a:rPr lang="en-US" smtClean="0">
                <a:solidFill>
                  <a:prstClr val="white"/>
                </a:solidFill>
              </a:rPr>
              <a:pPr/>
              <a:t>5/17/2016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firststeps.com/training/" TargetMode="External"/><Relationship Id="rId2" Type="http://schemas.openxmlformats.org/officeDocument/2006/relationships/hyperlink" Target="http://scfirststeps.com/c2k-form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cfirststeps.com/training/" TargetMode="External"/><Relationship Id="rId3" Type="http://schemas.openxmlformats.org/officeDocument/2006/relationships/hyperlink" Target="http://scfirststeps.com/child-care-resources/" TargetMode="External"/><Relationship Id="rId7" Type="http://schemas.openxmlformats.org/officeDocument/2006/relationships/hyperlink" Target="http://scfirststeps.com/operations-manual/" TargetMode="External"/><Relationship Id="rId2" Type="http://schemas.openxmlformats.org/officeDocument/2006/relationships/hyperlink" Target="http://scfirststeps.com/accountabil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firststeps.com/governance/" TargetMode="External"/><Relationship Id="rId11" Type="http://schemas.openxmlformats.org/officeDocument/2006/relationships/hyperlink" Target="http://scfirststeps.com/resource-development/" TargetMode="External"/><Relationship Id="rId5" Type="http://schemas.openxmlformats.org/officeDocument/2006/relationships/hyperlink" Target="http://scfirststeps.com/finance/" TargetMode="External"/><Relationship Id="rId10" Type="http://schemas.openxmlformats.org/officeDocument/2006/relationships/hyperlink" Target="http://scfirststeps.com/renewal-application-materials/" TargetMode="External"/><Relationship Id="rId4" Type="http://schemas.openxmlformats.org/officeDocument/2006/relationships/hyperlink" Target="http://scfirststeps.com/c2k-forms/" TargetMode="External"/><Relationship Id="rId9" Type="http://schemas.openxmlformats.org/officeDocument/2006/relationships/hyperlink" Target="http://scfirststeps.com/partnership-communication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317750" y="0"/>
            <a:ext cx="2487613" cy="2441575"/>
          </a:xfrm>
          <a:solidFill>
            <a:srgbClr val="FFFF00"/>
          </a:solidFill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3" y="2436813"/>
            <a:ext cx="6875463" cy="229235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May Leadership</a:t>
            </a:r>
          </a:p>
          <a:p>
            <a:pPr>
              <a:lnSpc>
                <a:spcPct val="6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Webinar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4340" name="Picture 2" descr="C:\Users\dwuori\Desktop\NEW First Step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41862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2338388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0" y="4648200"/>
            <a:ext cx="4635500" cy="2209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6305550" y="4727575"/>
            <a:ext cx="2833688" cy="21304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648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338602" y="4875937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May 17, 2016 10:00-11:30 AM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To </a:t>
            </a:r>
            <a:r>
              <a:rPr lang="en-US" altLang="en-US" sz="1800" b="1" dirty="0">
                <a:solidFill>
                  <a:srgbClr val="000000"/>
                </a:solidFill>
              </a:rPr>
              <a:t>access this meeting by voice, please dial 888-537-7715,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participant code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43126552#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438400"/>
            <a:ext cx="233203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History of Our Work with ECE</a:t>
            </a:r>
            <a:endParaRPr lang="en-US" sz="4000" dirty="0"/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58048"/>
              </p:ext>
            </p:extLst>
          </p:nvPr>
        </p:nvGraphicFramePr>
        <p:xfrm>
          <a:off x="838200" y="1447800"/>
          <a:ext cx="37719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772427" imgH="3704762" progId="MSPhotoEd.3">
                  <p:embed/>
                </p:oleObj>
              </mc:Choice>
              <mc:Fallback>
                <p:oleObj name="Photo Editor Photo" r:id="rId3" imgW="3772427" imgH="3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3771900" cy="3705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436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456583" cy="4480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Care Providers through Personal Visits (SCPV)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50292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5195"/>
                </a:solidFill>
              </a:rPr>
              <a:t>Designed to support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Family child care providers 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Center-based child care staff 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Family, friend and neighbor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5195"/>
                </a:solidFill>
              </a:rPr>
              <a:t> </a:t>
            </a:r>
            <a:r>
              <a:rPr lang="en-US" sz="2400" dirty="0" smtClean="0">
                <a:solidFill>
                  <a:srgbClr val="005195"/>
                </a:solidFill>
              </a:rPr>
              <a:t>   care providers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5195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5195"/>
                </a:solidFill>
              </a:rPr>
              <a:t>Content includes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Professional Resources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Care Provider Handouts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Activity Pages</a:t>
            </a:r>
          </a:p>
          <a:p>
            <a:r>
              <a:rPr lang="en-US" sz="2400" dirty="0" smtClean="0">
                <a:solidFill>
                  <a:srgbClr val="005195"/>
                </a:solidFill>
              </a:rPr>
              <a:t>Parent Handouts</a:t>
            </a:r>
          </a:p>
          <a:p>
            <a:endParaRPr lang="en-US" sz="2400" dirty="0">
              <a:solidFill>
                <a:srgbClr val="00519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39" y="1752600"/>
            <a:ext cx="3324061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SCPV Curriculum and Training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195"/>
                </a:solidFill>
              </a:rPr>
              <a:t>Updated content and tools for supporting care providers in groups and one-on-one </a:t>
            </a:r>
          </a:p>
          <a:p>
            <a:r>
              <a:rPr lang="en-US" dirty="0">
                <a:solidFill>
                  <a:srgbClr val="005195"/>
                </a:solidFill>
              </a:rPr>
              <a:t>Specific attention </a:t>
            </a:r>
            <a:r>
              <a:rPr lang="en-US" dirty="0" smtClean="0">
                <a:solidFill>
                  <a:srgbClr val="005195"/>
                </a:solidFill>
              </a:rPr>
              <a:t>to family, friend, and neighbor care providers</a:t>
            </a:r>
          </a:p>
          <a:p>
            <a:r>
              <a:rPr lang="en-US" smtClean="0">
                <a:solidFill>
                  <a:srgbClr val="005195"/>
                </a:solidFill>
              </a:rPr>
              <a:t>Coaching module </a:t>
            </a:r>
          </a:p>
          <a:p>
            <a:r>
              <a:rPr lang="en-US" dirty="0" smtClean="0">
                <a:solidFill>
                  <a:srgbClr val="005195"/>
                </a:solidFill>
              </a:rPr>
              <a:t>Alignments to Early Childhood Standards and QRIS systems</a:t>
            </a:r>
            <a:endParaRPr lang="en-US" dirty="0">
              <a:solidFill>
                <a:srgbClr val="0051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Legislative Update</a:t>
            </a:r>
          </a:p>
          <a:p>
            <a:r>
              <a:rPr lang="en-US" b="1" dirty="0" smtClean="0">
                <a:latin typeface="+mj-lt"/>
              </a:rPr>
              <a:t>Reauthorization Bill</a:t>
            </a:r>
          </a:p>
          <a:p>
            <a:r>
              <a:rPr lang="en-US" b="1" dirty="0" smtClean="0">
                <a:latin typeface="+mj-lt"/>
              </a:rPr>
              <a:t>Senate Budget </a:t>
            </a:r>
          </a:p>
          <a:p>
            <a:r>
              <a:rPr lang="en-US" b="1" dirty="0" smtClean="0">
                <a:latin typeface="+mj-lt"/>
              </a:rPr>
              <a:t>House Oversight 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 Local Program Teams Focus Group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9 Executive Directors Participated</a:t>
            </a:r>
          </a:p>
          <a:p>
            <a:r>
              <a:rPr lang="en-US" dirty="0" smtClean="0"/>
              <a:t>Purpose of local teams is to </a:t>
            </a:r>
            <a:r>
              <a:rPr lang="en-US" dirty="0" smtClean="0"/>
              <a:t>better integrate services </a:t>
            </a:r>
            <a:r>
              <a:rPr lang="en-US" dirty="0" smtClean="0"/>
              <a:t>to children and families through improved communications at local and state program levels</a:t>
            </a:r>
          </a:p>
          <a:p>
            <a:r>
              <a:rPr lang="en-US" dirty="0" smtClean="0"/>
              <a:t>Build ‘feedback loops’ among all programs locally and to the state office as needed</a:t>
            </a:r>
          </a:p>
          <a:p>
            <a:r>
              <a:rPr lang="en-US" dirty="0" smtClean="0"/>
              <a:t>Give ED’s a systematic way to participate in policy and decision making through an ED Council with committee structure that mirrors the state board</a:t>
            </a:r>
          </a:p>
          <a:p>
            <a:r>
              <a:rPr lang="en-US" dirty="0" smtClean="0"/>
              <a:t>Focus group participants will meet again June 7</a:t>
            </a:r>
            <a:r>
              <a:rPr lang="en-US" baseline="30000" dirty="0" smtClean="0"/>
              <a:t>th</a:t>
            </a:r>
            <a:r>
              <a:rPr lang="en-US" dirty="0" smtClean="0"/>
              <a:t> to continue work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 Review - 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March 21 </a:t>
            </a:r>
            <a:r>
              <a:rPr lang="en-US" dirty="0" smtClean="0"/>
              <a:t>– Renewal Plan Application released</a:t>
            </a:r>
          </a:p>
          <a:p>
            <a:r>
              <a:rPr lang="en-US" b="1" dirty="0" smtClean="0"/>
              <a:t>May </a:t>
            </a:r>
            <a:r>
              <a:rPr lang="en-US" b="1" dirty="0"/>
              <a:t>6 </a:t>
            </a:r>
            <a:r>
              <a:rPr lang="en-US" dirty="0"/>
              <a:t>– Renewal Plans due </a:t>
            </a:r>
            <a:r>
              <a:rPr lang="en-US" dirty="0" smtClean="0"/>
              <a:t>to state office</a:t>
            </a:r>
            <a:endParaRPr lang="en-US" dirty="0"/>
          </a:p>
          <a:p>
            <a:r>
              <a:rPr lang="en-US" b="1" dirty="0"/>
              <a:t>May 20 </a:t>
            </a:r>
            <a:r>
              <a:rPr lang="en-US" dirty="0"/>
              <a:t>– TA’s complete reviews and get initial  feedback to counties</a:t>
            </a:r>
          </a:p>
          <a:p>
            <a:r>
              <a:rPr lang="en-US" b="1" dirty="0"/>
              <a:t>May 27 </a:t>
            </a:r>
            <a:r>
              <a:rPr lang="en-US" dirty="0"/>
              <a:t>– TA’s  meet to finalize recommendations</a:t>
            </a:r>
          </a:p>
          <a:p>
            <a:r>
              <a:rPr lang="en-US" b="1" dirty="0"/>
              <a:t>June 1 </a:t>
            </a:r>
            <a:r>
              <a:rPr lang="en-US" dirty="0"/>
              <a:t>– Final data deadline</a:t>
            </a:r>
            <a:r>
              <a:rPr lang="en-US" dirty="0" smtClean="0"/>
              <a:t>, P&amp;G</a:t>
            </a:r>
            <a:r>
              <a:rPr lang="en-US" dirty="0"/>
              <a:t>  Committee  meeting </a:t>
            </a:r>
            <a:r>
              <a:rPr lang="en-US" dirty="0" smtClean="0"/>
              <a:t>materials sent out</a:t>
            </a:r>
            <a:endParaRPr lang="en-US" dirty="0"/>
          </a:p>
          <a:p>
            <a:r>
              <a:rPr lang="en-US" b="1" dirty="0" smtClean="0"/>
              <a:t>June 7</a:t>
            </a:r>
            <a:r>
              <a:rPr lang="en-US" dirty="0" smtClean="0"/>
              <a:t>– </a:t>
            </a:r>
            <a:r>
              <a:rPr lang="en-US" dirty="0"/>
              <a:t>P&amp;G Committee meets</a:t>
            </a:r>
          </a:p>
          <a:p>
            <a:r>
              <a:rPr lang="en-US" b="1" dirty="0"/>
              <a:t>June 16 </a:t>
            </a:r>
            <a:r>
              <a:rPr lang="en-US" dirty="0"/>
              <a:t>– State Board meets</a:t>
            </a:r>
          </a:p>
          <a:p>
            <a:r>
              <a:rPr lang="en-US" b="1" dirty="0"/>
              <a:t>June 30 </a:t>
            </a:r>
            <a:r>
              <a:rPr lang="en-US" dirty="0"/>
              <a:t>– Feedback on Priority Goals for FY 17 sent out to counties (due back Sept. 30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June 30-July 15</a:t>
            </a:r>
            <a:r>
              <a:rPr lang="en-US" dirty="0" smtClean="0"/>
              <a:t>— PAT-APR submitted to portal for review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4K 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7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May 20 will be the final checkpoint date for Gold ™ for this school term. Looking forward to the data from our 4K classes!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The last day of the 15-16 term for most 4K classes is Friday, May 27. A few will go a bit later due to bad weather days.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If you are in an approved district and have names of potential centers to share, please contact your Regional Coordinator or Martha.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Our Academy will be </a:t>
            </a:r>
            <a:r>
              <a:rPr lang="en-US" sz="2400" b="1" u="sng" dirty="0">
                <a:solidFill>
                  <a:prstClr val="black"/>
                </a:solidFill>
              </a:rPr>
              <a:t>August 8-12 </a:t>
            </a:r>
            <a:r>
              <a:rPr lang="en-US" sz="2400" b="1" dirty="0">
                <a:solidFill>
                  <a:prstClr val="black"/>
                </a:solidFill>
              </a:rPr>
              <a:t>for 4K Lead Teachers and Instructional Assistants. We are hosting a Leadership Academy </a:t>
            </a:r>
            <a:r>
              <a:rPr lang="en-US" sz="2400" b="1" u="sng" dirty="0">
                <a:solidFill>
                  <a:prstClr val="black"/>
                </a:solidFill>
              </a:rPr>
              <a:t>August 30-September 1 </a:t>
            </a:r>
            <a:r>
              <a:rPr lang="en-US" sz="2400" b="1" dirty="0">
                <a:solidFill>
                  <a:prstClr val="black"/>
                </a:solidFill>
              </a:rPr>
              <a:t>for our Directors. Both will be held in Columbia. Details will come out soon and will be shared with you! </a:t>
            </a:r>
          </a:p>
          <a:p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03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Territories: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Barbara </a:t>
            </a:r>
            <a:r>
              <a:rPr lang="en-US" sz="3400" b="1" u="sng" dirty="0"/>
              <a:t>Black</a:t>
            </a:r>
            <a:r>
              <a:rPr lang="en-US" sz="3400" b="1" dirty="0"/>
              <a:t>-  Chester, Kershaw, Richland,  York</a:t>
            </a:r>
          </a:p>
          <a:p>
            <a:pPr marL="0" indent="0">
              <a:buNone/>
            </a:pPr>
            <a:r>
              <a:rPr lang="en-US" sz="3400" b="1" u="sng" dirty="0" smtClean="0"/>
              <a:t>Sharon </a:t>
            </a:r>
            <a:r>
              <a:rPr lang="en-US" sz="3400" b="1" u="sng" dirty="0" err="1"/>
              <a:t>Bruton</a:t>
            </a:r>
            <a:r>
              <a:rPr lang="en-US" sz="3400" b="1" dirty="0"/>
              <a:t>- Anderson, Cherokee, Oconee, Pickens, </a:t>
            </a:r>
            <a:r>
              <a:rPr lang="en-US" sz="3400" b="1" dirty="0" smtClean="0"/>
              <a:t>		    Spartanburg</a:t>
            </a:r>
            <a:r>
              <a:rPr lang="en-US" sz="3400" b="1" dirty="0"/>
              <a:t>, Union</a:t>
            </a:r>
          </a:p>
          <a:p>
            <a:pPr marL="0" indent="0">
              <a:buNone/>
            </a:pPr>
            <a:r>
              <a:rPr lang="en-US" sz="3400" b="1" u="sng" dirty="0" smtClean="0"/>
              <a:t>LaDrica </a:t>
            </a:r>
            <a:r>
              <a:rPr lang="en-US" sz="3400" b="1" u="sng" dirty="0"/>
              <a:t>Christian</a:t>
            </a:r>
            <a:r>
              <a:rPr lang="en-US" sz="3400" b="1" dirty="0"/>
              <a:t>- Darlington, Dillon, Florence, Lee, </a:t>
            </a:r>
            <a:r>
              <a:rPr lang="en-US" sz="3400" b="1" dirty="0" smtClean="0"/>
              <a:t>			         Marlboro</a:t>
            </a:r>
            <a:r>
              <a:rPr lang="en-US" sz="3400" b="1" dirty="0"/>
              <a:t>, Williamsburg</a:t>
            </a:r>
          </a:p>
          <a:p>
            <a:pPr marL="0" indent="0">
              <a:buNone/>
            </a:pPr>
            <a:r>
              <a:rPr lang="en-US" sz="3400" b="1" u="sng" dirty="0" smtClean="0"/>
              <a:t>Kristine </a:t>
            </a:r>
            <a:r>
              <a:rPr lang="en-US" sz="3400" b="1" u="sng" dirty="0"/>
              <a:t>Jenkins</a:t>
            </a:r>
            <a:r>
              <a:rPr lang="en-US" sz="3400" b="1" dirty="0"/>
              <a:t>- </a:t>
            </a:r>
            <a:r>
              <a:rPr lang="en-US" sz="3400" b="1" dirty="0" smtClean="0"/>
              <a:t>  Horry</a:t>
            </a:r>
            <a:r>
              <a:rPr lang="en-US" sz="3400" b="1" dirty="0"/>
              <a:t>, Marion</a:t>
            </a:r>
          </a:p>
          <a:p>
            <a:pPr marL="0" indent="0">
              <a:buNone/>
            </a:pPr>
            <a:r>
              <a:rPr lang="en-US" sz="3400" b="1" u="sng" dirty="0" smtClean="0"/>
              <a:t>Cassandra </a:t>
            </a:r>
            <a:r>
              <a:rPr lang="en-US" sz="3400" b="1" u="sng" dirty="0"/>
              <a:t>Johnson </a:t>
            </a:r>
            <a:r>
              <a:rPr lang="en-US" sz="3400" b="1" dirty="0"/>
              <a:t>- Barnwell, Bamberg, Calhoun, </a:t>
            </a:r>
            <a:r>
              <a:rPr lang="en-US" sz="3400" b="1" dirty="0" smtClean="0"/>
              <a:t>				  Laurens</a:t>
            </a:r>
            <a:r>
              <a:rPr lang="en-US" sz="3400" b="1" dirty="0"/>
              <a:t>, Sumter </a:t>
            </a:r>
          </a:p>
          <a:p>
            <a:pPr marL="0" indent="0">
              <a:buNone/>
            </a:pPr>
            <a:r>
              <a:rPr lang="en-US" sz="3400" b="1" u="sng" dirty="0" smtClean="0"/>
              <a:t>Joy </a:t>
            </a:r>
            <a:r>
              <a:rPr lang="en-US" sz="3400" b="1" u="sng" dirty="0"/>
              <a:t>Mazur- </a:t>
            </a:r>
            <a:r>
              <a:rPr lang="en-US" sz="3400" b="1" dirty="0" smtClean="0"/>
              <a:t>   Beaufort</a:t>
            </a:r>
            <a:r>
              <a:rPr lang="en-US" sz="3400" b="1" dirty="0"/>
              <a:t>, Berkeley, Clarendon, Dorchester, </a:t>
            </a:r>
            <a:r>
              <a:rPr lang="en-US" sz="3400" b="1" dirty="0" smtClean="0"/>
              <a:t>		Georgetown</a:t>
            </a:r>
            <a:r>
              <a:rPr lang="en-US" sz="3400" b="1" dirty="0"/>
              <a:t>, Hampton, </a:t>
            </a:r>
            <a:r>
              <a:rPr lang="en-US" sz="3400" b="1" dirty="0" smtClean="0"/>
              <a:t> </a:t>
            </a:r>
            <a:r>
              <a:rPr lang="en-US" sz="3400" b="1" dirty="0"/>
              <a:t>Jasper, Orangeburg </a:t>
            </a:r>
          </a:p>
          <a:p>
            <a:pPr marL="0" indent="0">
              <a:buNone/>
            </a:pPr>
            <a:r>
              <a:rPr lang="en-US" sz="3400" b="1" u="sng" dirty="0" smtClean="0"/>
              <a:t>Marley </a:t>
            </a:r>
            <a:r>
              <a:rPr lang="en-US" sz="3400" b="1" u="sng" dirty="0"/>
              <a:t>Via </a:t>
            </a:r>
            <a:r>
              <a:rPr lang="en-US" sz="3400" b="1" dirty="0" smtClean="0"/>
              <a:t>– Aiken</a:t>
            </a:r>
            <a:r>
              <a:rPr lang="en-US" sz="3400" b="1" dirty="0"/>
              <a:t>, Edgefield, Greenwood, Lexington, </a:t>
            </a:r>
            <a:r>
              <a:rPr lang="en-US" sz="3400" b="1" dirty="0" smtClean="0"/>
              <a:t>		Newberry</a:t>
            </a:r>
            <a:r>
              <a:rPr lang="en-US" sz="3400" b="1" dirty="0"/>
              <a:t>, Saluda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111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Early Head Start Update</a:t>
            </a:r>
          </a:p>
          <a:p>
            <a:pPr marL="0" indent="0">
              <a:buNone/>
            </a:pPr>
            <a:r>
              <a:rPr lang="en-US" sz="8800" dirty="0"/>
              <a:t>* Refunding application for August 1, 2016 to July 31, </a:t>
            </a:r>
            <a:r>
              <a:rPr lang="en-US" sz="8800" dirty="0" smtClean="0"/>
              <a:t>	2017 </a:t>
            </a:r>
            <a:r>
              <a:rPr lang="en-US" sz="8800" dirty="0"/>
              <a:t>was submitted by May 1st.</a:t>
            </a:r>
          </a:p>
          <a:p>
            <a:pPr marL="0" indent="0">
              <a:buNone/>
            </a:pPr>
            <a:r>
              <a:rPr lang="en-US" sz="8800" dirty="0"/>
              <a:t>* Eleven children have been enrolled at two sites in </a:t>
            </a:r>
            <a:r>
              <a:rPr lang="en-US" sz="8800" dirty="0" smtClean="0"/>
              <a:t>	Allendale </a:t>
            </a:r>
            <a:r>
              <a:rPr lang="en-US" sz="8800" dirty="0"/>
              <a:t>and Dillon counties.</a:t>
            </a:r>
          </a:p>
          <a:p>
            <a:pPr marL="0" indent="0">
              <a:buNone/>
            </a:pPr>
            <a:r>
              <a:rPr lang="en-US" sz="8800" dirty="0"/>
              <a:t>* Establishment of a Policy Council made up of </a:t>
            </a:r>
            <a:r>
              <a:rPr lang="en-US" sz="8800" dirty="0" smtClean="0"/>
              <a:t>	parents </a:t>
            </a:r>
            <a:r>
              <a:rPr lang="en-US" sz="8800" dirty="0"/>
              <a:t>of these enrolled children.</a:t>
            </a:r>
          </a:p>
          <a:p>
            <a:pPr marL="0" indent="0">
              <a:buNone/>
            </a:pPr>
            <a:r>
              <a:rPr lang="en-US" sz="8800" dirty="0"/>
              <a:t>*Renovations will be completed and furniture </a:t>
            </a:r>
            <a:r>
              <a:rPr lang="en-US" sz="8800" dirty="0" smtClean="0"/>
              <a:t>	delivered </a:t>
            </a:r>
            <a:r>
              <a:rPr lang="en-US" sz="8800" dirty="0"/>
              <a:t>to most classrooms by June 6th.</a:t>
            </a:r>
          </a:p>
          <a:p>
            <a:pPr marL="0" indent="0">
              <a:buNone/>
            </a:pPr>
            <a:r>
              <a:rPr lang="en-US" sz="8800" dirty="0"/>
              <a:t>*Pre-Service Training for EHS Teachers at Double Tree </a:t>
            </a:r>
            <a:r>
              <a:rPr lang="en-US" sz="8800" dirty="0" smtClean="0"/>
              <a:t>	Hotel </a:t>
            </a:r>
            <a:r>
              <a:rPr lang="en-US" sz="8800" dirty="0"/>
              <a:t>in Columbia May 31st through June3rd.</a:t>
            </a:r>
          </a:p>
          <a:p>
            <a:pPr marL="0" indent="0">
              <a:buNone/>
            </a:pPr>
            <a:r>
              <a:rPr lang="en-US" sz="8800" dirty="0"/>
              <a:t>*Four Family Advocates will be hired June 2nd to </a:t>
            </a:r>
            <a:r>
              <a:rPr lang="en-US" sz="8800" dirty="0" smtClean="0"/>
              <a:t>	serve </a:t>
            </a:r>
            <a:r>
              <a:rPr lang="en-US" sz="8800" dirty="0"/>
              <a:t>EHS families in Anderson, Laurens, </a:t>
            </a:r>
            <a:r>
              <a:rPr lang="en-US" sz="8800" dirty="0" smtClean="0"/>
              <a:t>	Saluda</a:t>
            </a:r>
            <a:r>
              <a:rPr lang="en-US" sz="8800" dirty="0"/>
              <a:t>, Lexington, Allendale, Bamberg, Dillon, </a:t>
            </a:r>
            <a:r>
              <a:rPr lang="en-US" sz="8800" dirty="0" smtClean="0"/>
              <a:t>	and </a:t>
            </a:r>
            <a:r>
              <a:rPr lang="en-US" sz="8800" dirty="0"/>
              <a:t>Orangeburg counties.</a:t>
            </a:r>
          </a:p>
          <a:p>
            <a:pPr marL="0" indent="0" algn="ctr">
              <a:buNone/>
            </a:pPr>
            <a:endParaRPr lang="en-US" sz="86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769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BabyNet Update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lvl="2" indent="-457200"/>
            <a:r>
              <a:rPr lang="en-US" sz="3200" b="1" dirty="0" err="1"/>
              <a:t>BabyNet</a:t>
            </a:r>
            <a:r>
              <a:rPr lang="en-US" sz="3200" b="1" dirty="0"/>
              <a:t> positions are being filled in 5 of 7 </a:t>
            </a:r>
            <a:r>
              <a:rPr lang="en-US" sz="3200" b="1" dirty="0" err="1"/>
              <a:t>BabyNet</a:t>
            </a:r>
            <a:r>
              <a:rPr lang="en-US" sz="3200" b="1" dirty="0"/>
              <a:t> Districts – of 18 positions </a:t>
            </a:r>
            <a:r>
              <a:rPr lang="en-US" sz="3200" b="1" dirty="0">
                <a:solidFill>
                  <a:srgbClr val="FF0000"/>
                </a:solidFill>
              </a:rPr>
              <a:t>17</a:t>
            </a:r>
            <a:r>
              <a:rPr lang="en-US" sz="3200" b="1" dirty="0"/>
              <a:t> have been filled </a:t>
            </a:r>
            <a:r>
              <a:rPr lang="en-US" sz="3200" b="1" dirty="0">
                <a:solidFill>
                  <a:srgbClr val="FF0000"/>
                </a:solidFill>
              </a:rPr>
              <a:t>(Sumter coordinator interviews this month)</a:t>
            </a:r>
          </a:p>
          <a:p>
            <a:pPr marL="457200" lvl="2" indent="-457200"/>
            <a:r>
              <a:rPr lang="en-US" sz="3200" b="1" dirty="0"/>
              <a:t>5 positions at state office are being posted and interviews scheduled in May</a:t>
            </a:r>
          </a:p>
          <a:p>
            <a:pPr marL="457200" lvl="2" indent="-457200"/>
            <a:r>
              <a:rPr lang="en-US" sz="3200" b="1" dirty="0" err="1"/>
              <a:t>BabyNet</a:t>
            </a:r>
            <a:r>
              <a:rPr lang="en-US" sz="3200" b="1" dirty="0"/>
              <a:t> increased budget request moving through legislative process</a:t>
            </a:r>
          </a:p>
          <a:p>
            <a:pPr marL="457200" lvl="2" indent="-457200"/>
            <a:endParaRPr lang="en-US" sz="3200" b="1" dirty="0"/>
          </a:p>
          <a:p>
            <a:pPr marL="457200" lvl="2" indent="-457200"/>
            <a:r>
              <a:rPr lang="en-US" sz="3200" b="1" dirty="0"/>
              <a:t>Christie Duke at 803-734-4713 or Janice Kilburn 803-730-3084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508"/>
            <a:ext cx="8229600" cy="1265238"/>
          </a:xfrm>
        </p:spPr>
        <p:txBody>
          <a:bodyPr/>
          <a:lstStyle/>
          <a:p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/>
              <a:t>1.  Welcome and Introductions</a:t>
            </a:r>
          </a:p>
          <a:p>
            <a:pPr marL="0" lvl="0" indent="0">
              <a:buNone/>
            </a:pPr>
            <a:r>
              <a:rPr lang="en-US" sz="2400" i="1" dirty="0"/>
              <a:t>2.  Evidence Based Programs – Dr. Cheri Shapiro, </a:t>
            </a:r>
          </a:p>
          <a:p>
            <a:pPr marL="0" indent="0">
              <a:buNone/>
            </a:pPr>
            <a:r>
              <a:rPr lang="en-US" sz="2400" i="1" dirty="0"/>
              <a:t>	Institute for Families in Society, USC</a:t>
            </a:r>
          </a:p>
          <a:p>
            <a:pPr marL="0" lvl="0" indent="0">
              <a:buNone/>
            </a:pPr>
            <a:r>
              <a:rPr lang="en-US" sz="2400" i="1" dirty="0"/>
              <a:t>3.  Parents As Teachers (PAT) Child Care Provider Curriculum -  </a:t>
            </a:r>
          </a:p>
          <a:p>
            <a:pPr marL="0" indent="0">
              <a:buNone/>
            </a:pPr>
            <a:r>
              <a:rPr lang="en-US" sz="2400" i="1" dirty="0"/>
              <a:t>	Donna Hunt O’Brien and Angelique Bay, PAT - Training, 	Curriculum and Programming</a:t>
            </a:r>
          </a:p>
          <a:p>
            <a:pPr marL="0" lvl="0" indent="0">
              <a:buNone/>
            </a:pPr>
            <a:r>
              <a:rPr lang="en-US" sz="2400" i="1" dirty="0"/>
              <a:t>4.  Legislative Update</a:t>
            </a:r>
          </a:p>
          <a:p>
            <a:pPr marL="0" lvl="0" indent="0">
              <a:buNone/>
            </a:pPr>
            <a:r>
              <a:rPr lang="en-US" sz="2400" i="1" dirty="0"/>
              <a:t>5.  Local Program Team Focus Group – discussion summary</a:t>
            </a:r>
          </a:p>
          <a:p>
            <a:pPr marL="0" lvl="0" indent="0">
              <a:buNone/>
            </a:pPr>
            <a:r>
              <a:rPr lang="en-US" sz="2400" i="1" dirty="0"/>
              <a:t>6.   Program Updates</a:t>
            </a:r>
          </a:p>
          <a:p>
            <a:pPr marL="914400" lvl="2" indent="0">
              <a:buNone/>
            </a:pPr>
            <a:r>
              <a:rPr lang="en-US" i="1" dirty="0"/>
              <a:t>•	4k</a:t>
            </a:r>
          </a:p>
          <a:p>
            <a:pPr marL="914400" lvl="2" indent="0">
              <a:buNone/>
            </a:pPr>
            <a:r>
              <a:rPr lang="en-US" i="1" dirty="0"/>
              <a:t>•	Baby Net</a:t>
            </a:r>
          </a:p>
          <a:p>
            <a:pPr marL="914400" lvl="2" indent="0">
              <a:buNone/>
            </a:pPr>
            <a:r>
              <a:rPr lang="en-US" i="1" dirty="0"/>
              <a:t>•	Early Head Start</a:t>
            </a:r>
          </a:p>
          <a:p>
            <a:pPr marL="0" lvl="0" indent="0">
              <a:buNone/>
            </a:pPr>
            <a:r>
              <a:rPr lang="en-US" sz="2400" i="1" dirty="0"/>
              <a:t>7.   Announcements and Key Dates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CTK </a:t>
            </a:r>
            <a:r>
              <a:rPr lang="en-US" dirty="0"/>
              <a:t>teacher training calendar can be found on the CTK Forms page on the SCFS website:  </a:t>
            </a:r>
            <a:r>
              <a:rPr lang="en-US" u="sng" dirty="0">
                <a:hlinkClick r:id="rId2"/>
              </a:rPr>
              <a:t>http://scfirststeps.com/c2k-forms/</a:t>
            </a:r>
            <a:endParaRPr lang="en-US" dirty="0" smtClean="0"/>
          </a:p>
          <a:p>
            <a:r>
              <a:rPr lang="en-US" dirty="0" smtClean="0"/>
              <a:t>Local Board/Staff Orientation Materials now </a:t>
            </a:r>
            <a:r>
              <a:rPr lang="en-US" smtClean="0"/>
              <a:t>available at </a:t>
            </a:r>
            <a:r>
              <a:rPr lang="en-US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://scfirststeps.com/training/</a:t>
            </a:r>
            <a:endParaRPr lang="en-US" dirty="0" smtClean="0"/>
          </a:p>
          <a:p>
            <a:r>
              <a:rPr lang="en-US" smtClean="0"/>
              <a:t>Reminder </a:t>
            </a:r>
            <a:r>
              <a:rPr lang="en-US" dirty="0" smtClean="0"/>
              <a:t>of  change in state mileage rate from .575/mile to .54/mile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Partnership Resources</a:t>
            </a:r>
            <a:br>
              <a:rPr lang="en-US" b="1" dirty="0"/>
            </a:br>
            <a:r>
              <a:rPr lang="en-US" sz="3100" b="1" dirty="0"/>
              <a:t>http://scfirststeps.com/partnershipresources</a:t>
            </a:r>
            <a:r>
              <a:rPr lang="en-US" sz="3100" b="1" dirty="0" smtClean="0"/>
              <a:t>/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– </a:t>
            </a:r>
            <a:r>
              <a:rPr lang="en-US" b="1" dirty="0">
                <a:hlinkClick r:id="rId2"/>
              </a:rPr>
              <a:t>Accountability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– Child Care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– Countdown to Kindergarten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5"/>
              </a:rPr>
              <a:t>– Finance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6"/>
              </a:rPr>
              <a:t>– Governance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7"/>
              </a:rPr>
              <a:t>– Operations Manual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8"/>
              </a:rPr>
              <a:t>– Orientation Resources 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9"/>
              </a:rPr>
              <a:t>– Partnership Communications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10"/>
              </a:rPr>
              <a:t>– Renewal Application Materials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11"/>
              </a:rPr>
              <a:t>– Resource Development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Fundraising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Participation in online giving day 2016:</a:t>
            </a:r>
          </a:p>
          <a:p>
            <a:pPr lvl="1"/>
            <a:r>
              <a:rPr lang="en-US" dirty="0"/>
              <a:t>midlandsgives.org (May 3): Calhoun, Fairfield, Kershaw, Lee, Newberry, Orangeburg, Richland</a:t>
            </a:r>
          </a:p>
          <a:p>
            <a:pPr lvl="1"/>
            <a:r>
              <a:rPr lang="en-US" dirty="0"/>
              <a:t>biggivepeedee.org (May 3): Darlington</a:t>
            </a:r>
          </a:p>
          <a:p>
            <a:pPr lvl="1"/>
            <a:r>
              <a:rPr lang="en-US" dirty="0"/>
              <a:t>lowcountrygivingday.org (May 3): Georgetown</a:t>
            </a:r>
          </a:p>
          <a:p>
            <a:pPr lvl="1"/>
            <a:r>
              <a:rPr lang="en-US" dirty="0"/>
              <a:t>Give Local Lancaster (May 3): Lancaster</a:t>
            </a:r>
            <a:br>
              <a:rPr lang="en-US" dirty="0"/>
            </a:br>
            <a:endParaRPr lang="en-US" dirty="0"/>
          </a:p>
          <a:p>
            <a:r>
              <a:rPr lang="en-US"/>
              <a:t>Update on 2015 year-end giving campaigns: send your results to Betty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Partnership Dates</a:t>
            </a:r>
            <a:endParaRPr lang="en-US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029200"/>
          </a:xfrm>
        </p:spPr>
        <p:txBody>
          <a:bodyPr>
            <a:noAutofit/>
          </a:bodyPr>
          <a:lstStyle/>
          <a:p>
            <a:r>
              <a:rPr lang="en-US" b="1" dirty="0" smtClean="0"/>
              <a:t>June 13:  </a:t>
            </a:r>
            <a:r>
              <a:rPr lang="en-US" dirty="0" smtClean="0"/>
              <a:t>State Wide ED Meeting</a:t>
            </a:r>
            <a:endParaRPr lang="en-US" b="1" dirty="0" smtClean="0"/>
          </a:p>
          <a:p>
            <a:r>
              <a:rPr lang="en-US" b="1" dirty="0" smtClean="0"/>
              <a:t>June 16</a:t>
            </a:r>
            <a:r>
              <a:rPr lang="en-US" dirty="0" smtClean="0"/>
              <a:t>:  State Board of Trustees Meeting</a:t>
            </a:r>
          </a:p>
          <a:p>
            <a:r>
              <a:rPr lang="en-US" b="1" dirty="0" smtClean="0"/>
              <a:t>July 15</a:t>
            </a:r>
            <a:r>
              <a:rPr lang="en-US" dirty="0" smtClean="0"/>
              <a:t>:  PAT – APR’s due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Based Programs Update</a:t>
            </a:r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/>
              <a:t>Cheri Shapiro, Ph.D.</a:t>
            </a:r>
          </a:p>
          <a:p>
            <a:pPr marL="400050" lvl="1" indent="0">
              <a:buNone/>
            </a:pPr>
            <a:r>
              <a:rPr lang="en-US" dirty="0"/>
              <a:t>Research Associate Professor</a:t>
            </a:r>
          </a:p>
          <a:p>
            <a:pPr marL="400050" lvl="1" indent="0">
              <a:buNone/>
            </a:pPr>
            <a:r>
              <a:rPr lang="en-US" dirty="0"/>
              <a:t>Associate Director</a:t>
            </a:r>
          </a:p>
          <a:p>
            <a:pPr marL="400050" lvl="1" indent="0">
              <a:buNone/>
            </a:pPr>
            <a:r>
              <a:rPr lang="en-US" dirty="0"/>
              <a:t>Institute for Families in </a:t>
            </a:r>
            <a:r>
              <a:rPr lang="en-US" dirty="0" smtClean="0"/>
              <a:t>Society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South </a:t>
            </a:r>
            <a:r>
              <a:rPr lang="en-US" dirty="0"/>
              <a:t>Carolina Center for Evidence-Based Intervention, funded by SCDHHS. </a:t>
            </a:r>
          </a:p>
        </p:txBody>
      </p:sp>
    </p:spTree>
    <p:extLst>
      <p:ext uri="{BB962C8B-B14F-4D97-AF65-F5344CB8AC3E}">
        <p14:creationId xmlns:p14="http://schemas.microsoft.com/office/powerpoint/2010/main" val="9311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sz="2400" b="1" dirty="0" smtClean="0"/>
              <a:t>South Carolina</a:t>
            </a:r>
          </a:p>
          <a:p>
            <a:r>
              <a:rPr lang="en-US" sz="2400" b="1" dirty="0" smtClean="0"/>
              <a:t>First Steps Leadership Webinar</a:t>
            </a:r>
          </a:p>
          <a:p>
            <a:r>
              <a:rPr lang="en-US" sz="2400" dirty="0" smtClean="0"/>
              <a:t>May 17, 2016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r>
              <a:rPr lang="en-US" dirty="0" smtClean="0"/>
              <a:t>Early Care and Education </a:t>
            </a:r>
            <a:r>
              <a:rPr lang="en-US" sz="3200" dirty="0" smtClean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Parents as Teachers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Our Work with ECE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6032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392680"/>
            <a:ext cx="2474437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47" y="1447800"/>
            <a:ext cx="1960653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4182" y="1600200"/>
            <a:ext cx="757931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5195"/>
                </a:solidFill>
              </a:rPr>
              <a:t>Program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5195"/>
                </a:solidFill>
              </a:rPr>
              <a:t>Personal Visits and Mini-Visits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5195"/>
                </a:solidFill>
              </a:rPr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5195"/>
                </a:solidFill>
              </a:rPr>
              <a:t>Developmental and Health Screenings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5195"/>
                </a:solidFill>
              </a:rPr>
              <a:t>Resource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19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397276"/>
            <a:ext cx="711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5195"/>
                </a:solidFill>
              </a:rPr>
              <a:t>Some centers trained classroom teachers as parent educators who served the families of children in their room. Others hired and trained family support personnel to provide services to enrolled families.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1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94113"/>
            <a:ext cx="27559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Foundational Curricula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Roles of a Parent Educator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0" y="1611997"/>
            <a:ext cx="4566300" cy="45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Areas of Emphasis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03" y="1523591"/>
            <a:ext cx="6858594" cy="472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miumSlides-South-Carolina-M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707</Words>
  <Application>Microsoft Office PowerPoint</Application>
  <PresentationFormat>On-screen Show (4:3)</PresentationFormat>
  <Paragraphs>137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PremiumSlides-South-Carolina-Map</vt:lpstr>
      <vt:lpstr>3_Office Theme</vt:lpstr>
      <vt:lpstr>1_Office Theme</vt:lpstr>
      <vt:lpstr>Photo Editor Photo</vt:lpstr>
      <vt:lpstr>PowerPoint Presentation</vt:lpstr>
      <vt:lpstr>Today’s Agenda</vt:lpstr>
      <vt:lpstr>Evidence Based Programs Update </vt:lpstr>
      <vt:lpstr>Early Care and Education and  Parents as Teachers </vt:lpstr>
      <vt:lpstr>History of Our Work with ECE</vt:lpstr>
      <vt:lpstr>Implementation Design</vt:lpstr>
      <vt:lpstr>Foundational Curricula and Training</vt:lpstr>
      <vt:lpstr>3 Roles of a Parent Educator</vt:lpstr>
      <vt:lpstr>3 Areas of Emphasis</vt:lpstr>
      <vt:lpstr>History of Our Work with ECE</vt:lpstr>
      <vt:lpstr>Supporting Care Providers through Personal Visits (SCPV) Curriculum</vt:lpstr>
      <vt:lpstr>SCPV Curriculum and Training Revision</vt:lpstr>
      <vt:lpstr>PowerPoint Presentation</vt:lpstr>
      <vt:lpstr>First Steps Local Program Teams Focus Group Report</vt:lpstr>
      <vt:lpstr>Renewal Review - Key Dates</vt:lpstr>
      <vt:lpstr>4K Update</vt:lpstr>
      <vt:lpstr>4K Territories: </vt:lpstr>
      <vt:lpstr>PowerPoint Presentation</vt:lpstr>
      <vt:lpstr>BabyNet Update</vt:lpstr>
      <vt:lpstr> ANNOUNCEMENTS </vt:lpstr>
      <vt:lpstr>Partnership Resources http://scfirststeps.com/partnershipresources/</vt:lpstr>
      <vt:lpstr> Fundraising Update</vt:lpstr>
      <vt:lpstr>Key Partnership 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Robertson, Debbie</cp:lastModifiedBy>
  <cp:revision>512</cp:revision>
  <cp:lastPrinted>2016-05-17T13:39:32Z</cp:lastPrinted>
  <dcterms:created xsi:type="dcterms:W3CDTF">2016-01-18T14:30:53Z</dcterms:created>
  <dcterms:modified xsi:type="dcterms:W3CDTF">2016-05-17T15:51:37Z</dcterms:modified>
</cp:coreProperties>
</file>