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96" r:id="rId3"/>
    <p:sldMasterId id="2147483708" r:id="rId4"/>
    <p:sldMasterId id="2147483720" r:id="rId5"/>
  </p:sldMasterIdLst>
  <p:notesMasterIdLst>
    <p:notesMasterId r:id="rId30"/>
  </p:notesMasterIdLst>
  <p:handoutMasterIdLst>
    <p:handoutMasterId r:id="rId31"/>
  </p:handoutMasterIdLst>
  <p:sldIdLst>
    <p:sldId id="462" r:id="rId6"/>
    <p:sldId id="465" r:id="rId7"/>
    <p:sldId id="594" r:id="rId8"/>
    <p:sldId id="605" r:id="rId9"/>
    <p:sldId id="606" r:id="rId10"/>
    <p:sldId id="607" r:id="rId11"/>
    <p:sldId id="608" r:id="rId12"/>
    <p:sldId id="609" r:id="rId13"/>
    <p:sldId id="610" r:id="rId14"/>
    <p:sldId id="604" r:id="rId15"/>
    <p:sldId id="611" r:id="rId16"/>
    <p:sldId id="603" r:id="rId17"/>
    <p:sldId id="615" r:id="rId18"/>
    <p:sldId id="614" r:id="rId19"/>
    <p:sldId id="613" r:id="rId20"/>
    <p:sldId id="584" r:id="rId21"/>
    <p:sldId id="582" r:id="rId22"/>
    <p:sldId id="583" r:id="rId23"/>
    <p:sldId id="595" r:id="rId24"/>
    <p:sldId id="576" r:id="rId25"/>
    <p:sldId id="555" r:id="rId26"/>
    <p:sldId id="616" r:id="rId27"/>
    <p:sldId id="617" r:id="rId28"/>
    <p:sldId id="525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9FD5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60" autoAdjust="0"/>
    <p:restoredTop sz="94675" autoAdjust="0"/>
  </p:normalViewPr>
  <p:slideViewPr>
    <p:cSldViewPr>
      <p:cViewPr varScale="1">
        <p:scale>
          <a:sx n="125" d="100"/>
          <a:sy n="125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B15689-CDE2-4C8D-A19B-2888B4F5EEFF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FDC4EE-1243-48A5-9C79-7693492271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76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236BF2C-5B40-404D-B05C-E270CD5D79E7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117BCB-5B06-49DD-956B-91A6B8332F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9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0EC5A-D49D-4E38-809A-3AC93810D06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35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17BCB-5B06-49DD-956B-91A6B8332FC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61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17BCB-5B06-49DD-956B-91A6B8332FC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1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6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9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EF01-87D4-4B52-8F6D-547913E13332}" type="datetime1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67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565C-11C5-43AA-9812-D852D9EEE9B0}" type="datetime1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88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816DF-4728-4E4E-9D9E-B20D7783B045}" type="datetime1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07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072B-199F-4E21-8917-CBCA2757EA88}" type="datetime1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63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8A90B-7E1C-4275-B00A-FA80A91728AF}" type="datetime1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51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A6C34-1021-4459-8D39-8AC8D5272664}" type="datetime1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02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A9D-FC92-43A1-ABD2-A760EDD4623D}" type="datetime1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2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2154-B977-49D2-B399-9CAFE00FE15A}" type="datetime1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03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5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0385-0DC1-48B9-8998-28A79E739244}" type="datetime1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13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D7B1-10A9-4705-BC47-741A127667B9}" type="datetime1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34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684CA-210B-4E97-8E5B-7E33D1E66044}" type="datetime1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30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92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50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08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4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6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05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97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9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88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85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6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67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6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52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14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4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96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4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65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3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94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65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4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B53A-00FF-4C8A-93E6-143A0CF5BC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873E-D49E-4854-8497-48EB2FFDB9F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6547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B53A-00FF-4C8A-93E6-143A0CF5BC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873E-D49E-4854-8497-48EB2FFDB9F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6393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B53A-00FF-4C8A-93E6-143A0CF5BC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873E-D49E-4854-8497-48EB2FFDB9F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5606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B53A-00FF-4C8A-93E6-143A0CF5BC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873E-D49E-4854-8497-48EB2FFDB9F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3697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B53A-00FF-4C8A-93E6-143A0CF5BC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873E-D49E-4854-8497-48EB2FFDB9F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35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5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B53A-00FF-4C8A-93E6-143A0CF5BC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873E-D49E-4854-8497-48EB2FFDB9F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68327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B53A-00FF-4C8A-93E6-143A0CF5BC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873E-D49E-4854-8497-48EB2FFDB9F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09955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B53A-00FF-4C8A-93E6-143A0CF5BC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873E-D49E-4854-8497-48EB2FFDB9F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516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B53A-00FF-4C8A-93E6-143A0CF5BC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873E-D49E-4854-8497-48EB2FFDB9F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1408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B53A-00FF-4C8A-93E6-143A0CF5BC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873E-D49E-4854-8497-48EB2FFDB9F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8294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B53A-00FF-4C8A-93E6-143A0CF5BC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873E-D49E-4854-8497-48EB2FFDB9F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102664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B53A-00FF-4C8A-93E6-143A0CF5BC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873E-D49E-4854-8497-48EB2FFDB9F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22830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B53A-00FF-4C8A-93E6-143A0CF5BC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873E-D49E-4854-8497-48EB2FFDB9F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68233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B53A-00FF-4C8A-93E6-143A0CF5BC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873E-D49E-4854-8497-48EB2FFDB9F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427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B53A-00FF-4C8A-93E6-143A0CF5BC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873E-D49E-4854-8497-48EB2FFDB9F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99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B53A-00FF-4C8A-93E6-143A0CF5BC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873E-D49E-4854-8497-48EB2FFDB9F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26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6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E2BF-8293-464C-97B5-85869DBF7496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7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3E2BF-8293-464C-97B5-85869DBF7496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3425A-91C3-4AAF-BA0F-6C0C247E1C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/>
          <p:nvPr/>
        </p:nvSpPr>
        <p:spPr>
          <a:xfrm>
            <a:off x="0" y="4"/>
            <a:ext cx="9144000" cy="56197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0" y="6524628"/>
            <a:ext cx="9144000" cy="33337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6123CA4-8F64-46F1-B606-2C9DC6FC79CE}" type="datetime1">
              <a:rPr lang="en-US" smtClean="0">
                <a:solidFill>
                  <a:prstClr val="white"/>
                </a:solidFill>
              </a:rPr>
              <a:pPr/>
              <a:t>4/19/2016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US States with Counties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87D7442-34E3-45D4-BEE6-190A15A5AE2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55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F2367-50F7-4DB6-9655-13476ADC4B3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4B30D-1344-4A28-B5EA-A62C70A51B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04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3E2BF-8293-464C-97B5-85869DBF74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3425A-91C3-4AAF-BA0F-6C0C247E1C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6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6B53A-00FF-4C8A-93E6-143A0CF5BC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AC873E-D49E-4854-8497-48EB2FFDB9F3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Noelle.Mcinerney@dss.sc.gov" TargetMode="Externa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2317750" y="0"/>
            <a:ext cx="2487613" cy="2441575"/>
          </a:xfrm>
          <a:solidFill>
            <a:srgbClr val="FFFF00"/>
          </a:solidFill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763" y="2436813"/>
            <a:ext cx="6875463" cy="2292350"/>
          </a:xfrm>
          <a:solidFill>
            <a:srgbClr val="00B0F0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" b="1" dirty="0" smtClean="0">
              <a:solidFill>
                <a:schemeClr val="bg1"/>
              </a:solidFill>
            </a:endParaRPr>
          </a:p>
          <a:p>
            <a:pPr>
              <a:lnSpc>
                <a:spcPct val="60000"/>
              </a:lnSpc>
              <a:defRPr/>
            </a:pPr>
            <a:endParaRPr lang="en-US" sz="1600" b="1" dirty="0" smtClean="0">
              <a:solidFill>
                <a:schemeClr val="bg1"/>
              </a:solidFill>
            </a:endParaRPr>
          </a:p>
          <a:p>
            <a:pPr>
              <a:lnSpc>
                <a:spcPct val="60000"/>
              </a:lnSpc>
              <a:defRPr/>
            </a:pPr>
            <a:endParaRPr lang="en-US" sz="1600" b="1" dirty="0" smtClean="0">
              <a:solidFill>
                <a:schemeClr val="bg1"/>
              </a:solidFill>
            </a:endParaRPr>
          </a:p>
          <a:p>
            <a:pPr>
              <a:lnSpc>
                <a:spcPct val="60000"/>
              </a:lnSpc>
              <a:defRPr/>
            </a:pPr>
            <a:r>
              <a:rPr lang="en-US" sz="5400" b="1" dirty="0" smtClean="0">
                <a:solidFill>
                  <a:schemeClr val="bg1"/>
                </a:solidFill>
              </a:rPr>
              <a:t>April Leadership</a:t>
            </a:r>
          </a:p>
          <a:p>
            <a:pPr>
              <a:lnSpc>
                <a:spcPct val="60000"/>
              </a:lnSpc>
              <a:defRPr/>
            </a:pPr>
            <a:r>
              <a:rPr lang="en-US" sz="5400" b="1" dirty="0" smtClean="0">
                <a:solidFill>
                  <a:schemeClr val="bg1"/>
                </a:solidFill>
              </a:rPr>
              <a:t>Webinar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14340" name="Picture 2" descr="C:\Users\dwuori\Desktop\NEW First Steps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76200"/>
            <a:ext cx="4186238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5875"/>
            <a:ext cx="2338388" cy="233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0" y="4648200"/>
            <a:ext cx="4635500" cy="2209800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14343" name="TextBox 4"/>
          <p:cNvSpPr txBox="1">
            <a:spLocks noChangeArrowheads="1"/>
          </p:cNvSpPr>
          <p:nvPr/>
        </p:nvSpPr>
        <p:spPr bwMode="auto">
          <a:xfrm>
            <a:off x="6305550" y="4727575"/>
            <a:ext cx="2833688" cy="2130425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</p:txBody>
      </p:sp>
      <p:pic>
        <p:nvPicPr>
          <p:cNvPr id="1434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0" y="4648200"/>
            <a:ext cx="22098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5" name="TextBox 5"/>
          <p:cNvSpPr txBox="1">
            <a:spLocks noChangeArrowheads="1"/>
          </p:cNvSpPr>
          <p:nvPr/>
        </p:nvSpPr>
        <p:spPr bwMode="auto">
          <a:xfrm>
            <a:off x="338602" y="4875937"/>
            <a:ext cx="403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dirty="0" smtClean="0">
                <a:solidFill>
                  <a:srgbClr val="000000"/>
                </a:solidFill>
              </a:rPr>
              <a:t>April 19, 2016 10:00-11:30 AM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dirty="0" smtClean="0">
                <a:solidFill>
                  <a:srgbClr val="000000"/>
                </a:solidFill>
              </a:rPr>
              <a:t>To </a:t>
            </a:r>
            <a:r>
              <a:rPr lang="en-US" altLang="en-US" sz="1800" b="1" dirty="0">
                <a:solidFill>
                  <a:srgbClr val="000000"/>
                </a:solidFill>
              </a:rPr>
              <a:t>access this meeting by voice, please dial 888-537-7715,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participant code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52045398</a:t>
            </a:r>
            <a:r>
              <a:rPr lang="en-US" altLang="en-US" sz="1800" b="1" dirty="0">
                <a:solidFill>
                  <a:srgbClr val="000000"/>
                </a:solidFill>
              </a:rPr>
              <a:t>#</a:t>
            </a:r>
          </a:p>
        </p:txBody>
      </p:sp>
      <p:pic>
        <p:nvPicPr>
          <p:cNvPr id="143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63" y="2438400"/>
            <a:ext cx="2332037" cy="233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18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Deadlines For FY16</a:t>
            </a:r>
          </a:p>
          <a:p>
            <a:pPr lvl="1"/>
            <a:r>
              <a:rPr lang="en-US" sz="2400" dirty="0"/>
              <a:t>All Fund 56 carry forward must be spent by June 30, 2016.</a:t>
            </a:r>
          </a:p>
          <a:p>
            <a:pPr lvl="1"/>
            <a:r>
              <a:rPr lang="en-US" sz="2400" dirty="0"/>
              <a:t>All goods and services must be received by June 30, 2016.</a:t>
            </a:r>
          </a:p>
          <a:p>
            <a:pPr lvl="2"/>
            <a:r>
              <a:rPr lang="en-US" sz="2000" dirty="0"/>
              <a:t>You must show proof that the goods were received on or before</a:t>
            </a:r>
          </a:p>
          <a:p>
            <a:pPr marL="914400" lvl="2" indent="0">
              <a:buNone/>
            </a:pPr>
            <a:r>
              <a:rPr lang="en-US" sz="2000" dirty="0"/>
              <a:t>     June 30, 2016.</a:t>
            </a:r>
          </a:p>
          <a:p>
            <a:pPr lvl="1"/>
            <a:r>
              <a:rPr lang="en-US" sz="2400" dirty="0"/>
              <a:t>All FY16 invoices must be received by the RFMs by July 31, 2016.</a:t>
            </a:r>
          </a:p>
          <a:p>
            <a:pPr lvl="1"/>
            <a:r>
              <a:rPr lang="en-US" sz="2400" dirty="0"/>
              <a:t>All FY16 In-Kind documentation must be received by the RFM by July 31, 2016.</a:t>
            </a:r>
          </a:p>
          <a:p>
            <a:pPr lvl="1"/>
            <a:r>
              <a:rPr lang="en-US" sz="2400" dirty="0"/>
              <a:t>All FY16 reallocations must be received by August 31, 2016.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5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Basic Reminders for Preparing FY17 Renewal BSP</a:t>
            </a:r>
          </a:p>
          <a:p>
            <a:pPr lvl="1"/>
            <a:r>
              <a:rPr lang="en-US" sz="2200" dirty="0"/>
              <a:t>Use your most recent BSP for the current fiscal year.</a:t>
            </a:r>
          </a:p>
          <a:p>
            <a:pPr lvl="1"/>
            <a:r>
              <a:rPr lang="en-US" sz="2200" dirty="0">
                <a:ea typeface="Calibri"/>
                <a:cs typeface="Times New Roman"/>
              </a:rPr>
              <a:t>Use the FS Operations Manual, specifically Chapter 5 – The Accounting Coding System to use as a resource for questions.</a:t>
            </a:r>
          </a:p>
          <a:p>
            <a:pPr lvl="1"/>
            <a:r>
              <a:rPr lang="en-US" sz="2200" dirty="0"/>
              <a:t>Percentages throughout the BSP must be increments of 5.</a:t>
            </a:r>
          </a:p>
          <a:p>
            <a:pPr lvl="1"/>
            <a:r>
              <a:rPr lang="en-US" sz="2200" dirty="0"/>
              <a:t>Cells containing formulas should not be typed over throughout the BSP.</a:t>
            </a:r>
          </a:p>
          <a:p>
            <a:pPr lvl="1"/>
            <a:r>
              <a:rPr lang="en-US" sz="2200" dirty="0"/>
              <a:t>On the Summary page make sure your totals for Fund 55 do not exceed the allocated amount.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More specific instructions are given in the </a:t>
            </a:r>
            <a:r>
              <a:rPr lang="en-US" sz="2000" b="1" dirty="0"/>
              <a:t>Budget Spending Plan Preparation Guide.  </a:t>
            </a:r>
            <a:r>
              <a:rPr lang="en-US" sz="2000" dirty="0"/>
              <a:t>Please contact your state office TA to receive a copy of this guide.  You may also contact Beverly Mills for questions concerning preparation of the renewal BSP at 803-732-0413 or bmills@firststeps.org.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Renewal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Self Assessment Checklists – example of use (Berkeley)</a:t>
            </a:r>
          </a:p>
          <a:p>
            <a:endParaRPr lang="en-US" dirty="0" smtClean="0"/>
          </a:p>
          <a:p>
            <a:r>
              <a:rPr lang="en-US" dirty="0" smtClean="0"/>
              <a:t>Review of Conditional Approval </a:t>
            </a:r>
          </a:p>
          <a:p>
            <a:endParaRPr lang="en-US" dirty="0" smtClean="0"/>
          </a:p>
          <a:p>
            <a:r>
              <a:rPr lang="en-US" dirty="0" smtClean="0"/>
              <a:t>Key Dates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83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 Self Assessment Checklists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each program standard and “Other” strategies</a:t>
            </a:r>
          </a:p>
          <a:p>
            <a:r>
              <a:rPr lang="en-US" dirty="0" smtClean="0"/>
              <a:t>Posted to the web site under Partnership Resources/Accountability</a:t>
            </a:r>
          </a:p>
          <a:p>
            <a:r>
              <a:rPr lang="en-US" dirty="0"/>
              <a:t>You do NOT have to turn in </a:t>
            </a:r>
            <a:r>
              <a:rPr lang="en-US" dirty="0" smtClean="0"/>
              <a:t>checklists </a:t>
            </a:r>
            <a:r>
              <a:rPr lang="en-US" dirty="0"/>
              <a:t>to SC </a:t>
            </a:r>
            <a:r>
              <a:rPr lang="en-US"/>
              <a:t>First </a:t>
            </a:r>
            <a:r>
              <a:rPr lang="en-US" smtClean="0"/>
              <a:t>Steps</a:t>
            </a:r>
            <a:endParaRPr lang="en-US" dirty="0"/>
          </a:p>
          <a:p>
            <a:r>
              <a:rPr lang="en-US" dirty="0" smtClean="0"/>
              <a:t>Use to report on strategy successes, as well as challenges/compliance issues, in the Renewal Plan</a:t>
            </a:r>
          </a:p>
          <a:p>
            <a:r>
              <a:rPr lang="en-US" dirty="0" smtClean="0"/>
              <a:t>TA Team resource for strategy reviews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1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Conditional Approval Codes</a:t>
            </a:r>
            <a:br>
              <a:rPr lang="en-US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(separate document)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Provides benchmarks used by the TA Team to assess whether a strategy should receive a conditional approval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055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Requirements for Renewal Plan Approval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In order for partnership’s 2016-17 plan review to be completed for state board consideration:</a:t>
            </a:r>
          </a:p>
          <a:p>
            <a:pPr lvl="1"/>
            <a:r>
              <a:rPr lang="en-US" dirty="0" smtClean="0"/>
              <a:t>All components of the Renewal Plan must be submitted, including all attachments</a:t>
            </a:r>
          </a:p>
          <a:p>
            <a:pPr lvl="1"/>
            <a:r>
              <a:rPr lang="en-US" dirty="0" smtClean="0"/>
              <a:t>Responses to requests for more information regarding one or more strategies must be received</a:t>
            </a:r>
          </a:p>
          <a:p>
            <a:pPr lvl="1"/>
            <a:r>
              <a:rPr lang="en-US" dirty="0" smtClean="0"/>
              <a:t>Partnership by-laws certificate (signed) and resolution of adoption are on file with SC First Steps</a:t>
            </a:r>
          </a:p>
          <a:p>
            <a:pPr lvl="1"/>
            <a:r>
              <a:rPr lang="en-US" dirty="0" smtClean="0"/>
              <a:t>Renewal BSP (with proposed budget increase) has an administrative  percentage no greater than 8%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5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March 21 </a:t>
            </a:r>
            <a:r>
              <a:rPr lang="en-US" dirty="0" smtClean="0"/>
              <a:t>– Renewal Plan Application released</a:t>
            </a:r>
          </a:p>
          <a:p>
            <a:r>
              <a:rPr lang="en-US" b="1" dirty="0" smtClean="0"/>
              <a:t>May </a:t>
            </a:r>
            <a:r>
              <a:rPr lang="en-US" b="1" dirty="0"/>
              <a:t>6 </a:t>
            </a:r>
            <a:r>
              <a:rPr lang="en-US" dirty="0"/>
              <a:t>– Renewal Plans due </a:t>
            </a:r>
            <a:r>
              <a:rPr lang="en-US" dirty="0" smtClean="0"/>
              <a:t>to state office</a:t>
            </a:r>
            <a:endParaRPr lang="en-US" dirty="0"/>
          </a:p>
          <a:p>
            <a:r>
              <a:rPr lang="en-US" b="1" dirty="0"/>
              <a:t>May 20 </a:t>
            </a:r>
            <a:r>
              <a:rPr lang="en-US" dirty="0"/>
              <a:t>– TA’s complete reviews and get initial  feedback to counties</a:t>
            </a:r>
          </a:p>
          <a:p>
            <a:r>
              <a:rPr lang="en-US" b="1" dirty="0"/>
              <a:t>May 27 </a:t>
            </a:r>
            <a:r>
              <a:rPr lang="en-US" dirty="0"/>
              <a:t>– TA’s  meet to finalize recommendations</a:t>
            </a:r>
          </a:p>
          <a:p>
            <a:r>
              <a:rPr lang="en-US" b="1" dirty="0"/>
              <a:t>June 1 </a:t>
            </a:r>
            <a:r>
              <a:rPr lang="en-US" dirty="0"/>
              <a:t>– Final data deadline</a:t>
            </a:r>
            <a:r>
              <a:rPr lang="en-US" dirty="0" smtClean="0"/>
              <a:t>, P&amp;G</a:t>
            </a:r>
            <a:r>
              <a:rPr lang="en-US" dirty="0"/>
              <a:t>  Committee  meeting </a:t>
            </a:r>
            <a:r>
              <a:rPr lang="en-US" dirty="0" smtClean="0"/>
              <a:t>materials sent out</a:t>
            </a:r>
            <a:endParaRPr lang="en-US" dirty="0"/>
          </a:p>
          <a:p>
            <a:r>
              <a:rPr lang="en-US" b="1" dirty="0"/>
              <a:t>June 8 </a:t>
            </a:r>
            <a:r>
              <a:rPr lang="en-US" dirty="0"/>
              <a:t>– P&amp;G Committee meets</a:t>
            </a:r>
          </a:p>
          <a:p>
            <a:r>
              <a:rPr lang="en-US" b="1" dirty="0"/>
              <a:t>June 16 </a:t>
            </a:r>
            <a:r>
              <a:rPr lang="en-US" dirty="0"/>
              <a:t>– State Board meets</a:t>
            </a:r>
          </a:p>
          <a:p>
            <a:r>
              <a:rPr lang="en-US" b="1" dirty="0"/>
              <a:t>June 30 </a:t>
            </a:r>
            <a:r>
              <a:rPr lang="en-US" dirty="0"/>
              <a:t>– Feedback on Priority Goals for FY 17 sent out to counties (due back Sept. 30)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23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4K </a:t>
            </a:r>
            <a:r>
              <a:rPr lang="en-US" sz="4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</a:t>
            </a:r>
            <a:endParaRPr lang="en-US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7"/>
          </a:xfrm>
        </p:spPr>
        <p:txBody>
          <a:bodyPr>
            <a:no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All EDs in approved counties have been contacted by our Regional Coordinators for collaboration. Let us know at any time if you have updates to share. 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</a:rPr>
              <a:t> Renewed 4K centers have received the student application for 16-17. Please communicate the information for all choices of 4K in your county to parents.   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</a:rPr>
              <a:t>We are working </a:t>
            </a:r>
            <a:r>
              <a:rPr lang="en-US" sz="2000" b="1" dirty="0" smtClean="0">
                <a:solidFill>
                  <a:prstClr val="black"/>
                </a:solidFill>
              </a:rPr>
              <a:t>to </a:t>
            </a:r>
            <a:r>
              <a:rPr lang="en-US" sz="2000" b="1" dirty="0">
                <a:solidFill>
                  <a:prstClr val="black"/>
                </a:solidFill>
              </a:rPr>
              <a:t>visit our 4K classrooms for a baseline for ECERS-3 assessments. We will use the data to develop a comprehensive plan for quality improvement. 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</a:rPr>
              <a:t>May 20 will be the final checkpoint date for Gold ™ for this school term in our 4K classes. </a:t>
            </a:r>
          </a:p>
          <a:p>
            <a:pPr lvl="0"/>
            <a:r>
              <a:rPr lang="en-US" sz="2000" b="1" dirty="0">
                <a:solidFill>
                  <a:prstClr val="black"/>
                </a:solidFill>
              </a:rPr>
              <a:t>Our Academy will be </a:t>
            </a:r>
            <a:r>
              <a:rPr lang="en-US" sz="2000" b="1" u="sng" dirty="0">
                <a:solidFill>
                  <a:prstClr val="black"/>
                </a:solidFill>
              </a:rPr>
              <a:t>August 8-12 </a:t>
            </a:r>
            <a:r>
              <a:rPr lang="en-US" sz="2000" b="1" dirty="0">
                <a:solidFill>
                  <a:prstClr val="black"/>
                </a:solidFill>
              </a:rPr>
              <a:t>for 4K Lead Teachers and Instructional Assistants. We are hosting a Leadership Academy </a:t>
            </a:r>
            <a:r>
              <a:rPr lang="en-US" sz="2000" b="1" u="sng" dirty="0">
                <a:solidFill>
                  <a:prstClr val="black"/>
                </a:solidFill>
              </a:rPr>
              <a:t>August 30-September 1 </a:t>
            </a:r>
            <a:r>
              <a:rPr lang="en-US" sz="2000" b="1" dirty="0">
                <a:solidFill>
                  <a:prstClr val="black"/>
                </a:solidFill>
              </a:rPr>
              <a:t>for our Directors. Both will be held in Columbia. Details will come out soon and will be shared with you! </a:t>
            </a:r>
          </a:p>
          <a:p>
            <a:endParaRPr lang="en-US" sz="20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036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4K Territories: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400" b="1" u="sng" dirty="0" smtClean="0"/>
              <a:t>Barbara </a:t>
            </a:r>
            <a:r>
              <a:rPr lang="en-US" sz="3400" b="1" u="sng" dirty="0"/>
              <a:t>Black</a:t>
            </a:r>
            <a:r>
              <a:rPr lang="en-US" sz="3400" b="1" dirty="0"/>
              <a:t>-  Chester, Kershaw, Richland,  York</a:t>
            </a:r>
          </a:p>
          <a:p>
            <a:pPr marL="0" indent="0">
              <a:buNone/>
            </a:pPr>
            <a:r>
              <a:rPr lang="en-US" sz="3400" b="1" u="sng" dirty="0" smtClean="0"/>
              <a:t>Sharon </a:t>
            </a:r>
            <a:r>
              <a:rPr lang="en-US" sz="3400" b="1" u="sng" dirty="0" err="1"/>
              <a:t>Bruton</a:t>
            </a:r>
            <a:r>
              <a:rPr lang="en-US" sz="3400" b="1" dirty="0"/>
              <a:t>- Anderson, Cherokee, Oconee, Pickens, </a:t>
            </a:r>
            <a:r>
              <a:rPr lang="en-US" sz="3400" b="1" dirty="0" smtClean="0"/>
              <a:t>		    Spartanburg</a:t>
            </a:r>
            <a:r>
              <a:rPr lang="en-US" sz="3400" b="1" dirty="0"/>
              <a:t>, Union</a:t>
            </a:r>
          </a:p>
          <a:p>
            <a:pPr marL="0" indent="0">
              <a:buNone/>
            </a:pPr>
            <a:r>
              <a:rPr lang="en-US" sz="3400" b="1" u="sng" dirty="0" smtClean="0"/>
              <a:t>LaDrica </a:t>
            </a:r>
            <a:r>
              <a:rPr lang="en-US" sz="3400" b="1" u="sng" dirty="0"/>
              <a:t>Christian</a:t>
            </a:r>
            <a:r>
              <a:rPr lang="en-US" sz="3400" b="1" dirty="0"/>
              <a:t>- Darlington, Dillon, Florence, Lee, </a:t>
            </a:r>
            <a:r>
              <a:rPr lang="en-US" sz="3400" b="1" dirty="0" smtClean="0"/>
              <a:t>			         Marlboro</a:t>
            </a:r>
            <a:r>
              <a:rPr lang="en-US" sz="3400" b="1" dirty="0"/>
              <a:t>, Williamsburg</a:t>
            </a:r>
          </a:p>
          <a:p>
            <a:pPr marL="0" indent="0">
              <a:buNone/>
            </a:pPr>
            <a:r>
              <a:rPr lang="en-US" sz="3400" b="1" u="sng" dirty="0" smtClean="0"/>
              <a:t>Kristine </a:t>
            </a:r>
            <a:r>
              <a:rPr lang="en-US" sz="3400" b="1" u="sng" dirty="0"/>
              <a:t>Jenkins</a:t>
            </a:r>
            <a:r>
              <a:rPr lang="en-US" sz="3400" b="1" dirty="0"/>
              <a:t>- </a:t>
            </a:r>
            <a:r>
              <a:rPr lang="en-US" sz="3400" b="1" dirty="0" smtClean="0"/>
              <a:t>  Horry</a:t>
            </a:r>
            <a:r>
              <a:rPr lang="en-US" sz="3400" b="1" dirty="0"/>
              <a:t>, Marion</a:t>
            </a:r>
          </a:p>
          <a:p>
            <a:pPr marL="0" indent="0">
              <a:buNone/>
            </a:pPr>
            <a:r>
              <a:rPr lang="en-US" sz="3400" b="1" u="sng" dirty="0" smtClean="0"/>
              <a:t>Cassandra </a:t>
            </a:r>
            <a:r>
              <a:rPr lang="en-US" sz="3400" b="1" u="sng" dirty="0"/>
              <a:t>Johnson </a:t>
            </a:r>
            <a:r>
              <a:rPr lang="en-US" sz="3400" b="1" dirty="0"/>
              <a:t>- Barnwell, Bamberg, Calhoun, </a:t>
            </a:r>
            <a:r>
              <a:rPr lang="en-US" sz="3400" b="1" dirty="0" smtClean="0"/>
              <a:t>				  Laurens</a:t>
            </a:r>
            <a:r>
              <a:rPr lang="en-US" sz="3400" b="1" dirty="0"/>
              <a:t>, Sumter </a:t>
            </a:r>
          </a:p>
          <a:p>
            <a:pPr marL="0" indent="0">
              <a:buNone/>
            </a:pPr>
            <a:r>
              <a:rPr lang="en-US" sz="3400" b="1" u="sng" dirty="0" smtClean="0"/>
              <a:t>Joy </a:t>
            </a:r>
            <a:r>
              <a:rPr lang="en-US" sz="3400" b="1" u="sng" dirty="0"/>
              <a:t>Mazur- </a:t>
            </a:r>
            <a:r>
              <a:rPr lang="en-US" sz="3400" b="1" dirty="0" smtClean="0"/>
              <a:t>   Beaufort</a:t>
            </a:r>
            <a:r>
              <a:rPr lang="en-US" sz="3400" b="1" dirty="0"/>
              <a:t>, Berkeley, Clarendon, Dorchester, </a:t>
            </a:r>
            <a:r>
              <a:rPr lang="en-US" sz="3400" b="1" dirty="0" smtClean="0"/>
              <a:t>		Georgetown</a:t>
            </a:r>
            <a:r>
              <a:rPr lang="en-US" sz="3400" b="1" dirty="0"/>
              <a:t>, Hampton, </a:t>
            </a:r>
            <a:r>
              <a:rPr lang="en-US" sz="3400" b="1" dirty="0" smtClean="0"/>
              <a:t> </a:t>
            </a:r>
            <a:r>
              <a:rPr lang="en-US" sz="3400" b="1" dirty="0"/>
              <a:t>Jasper, Orangeburg </a:t>
            </a:r>
          </a:p>
          <a:p>
            <a:pPr marL="0" indent="0">
              <a:buNone/>
            </a:pPr>
            <a:r>
              <a:rPr lang="en-US" sz="3400" b="1" u="sng" dirty="0" smtClean="0"/>
              <a:t>Marley </a:t>
            </a:r>
            <a:r>
              <a:rPr lang="en-US" sz="3400" b="1" u="sng" dirty="0"/>
              <a:t>Via </a:t>
            </a:r>
            <a:r>
              <a:rPr lang="en-US" sz="3400" b="1" dirty="0" smtClean="0"/>
              <a:t>– Aiken</a:t>
            </a:r>
            <a:r>
              <a:rPr lang="en-US" sz="3400" b="1" dirty="0"/>
              <a:t>, Edgefield, Greenwood, Lexington, </a:t>
            </a:r>
            <a:r>
              <a:rPr lang="en-US" sz="3400" b="1" dirty="0" smtClean="0"/>
              <a:t>		Newberry</a:t>
            </a:r>
            <a:r>
              <a:rPr lang="en-US" sz="3400" b="1" dirty="0"/>
              <a:t>, Saluda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1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24840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n-US" sz="111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Early Head Start Update</a:t>
            </a:r>
          </a:p>
          <a:p>
            <a:pPr marL="0" indent="0" algn="ctr">
              <a:buNone/>
            </a:pPr>
            <a:endParaRPr lang="en-US" sz="8600" b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US" sz="8600" dirty="0"/>
              <a:t>Submission of refunding application on May 1</a:t>
            </a:r>
            <a:r>
              <a:rPr lang="en-US" sz="8600" baseline="30000" dirty="0"/>
              <a:t>st</a:t>
            </a:r>
            <a:endParaRPr lang="en-US" sz="8600" dirty="0"/>
          </a:p>
          <a:p>
            <a:r>
              <a:rPr lang="en-US" sz="8600" dirty="0"/>
              <a:t>Board will talk about the new EHS-CCP expansion funding opportunity this week</a:t>
            </a:r>
          </a:p>
          <a:p>
            <a:r>
              <a:rPr lang="en-US" sz="8600" dirty="0"/>
              <a:t>Renovations at 13 of the 15 centers are in </a:t>
            </a:r>
            <a:r>
              <a:rPr lang="en-US" sz="8600" dirty="0" smtClean="0"/>
              <a:t>process.</a:t>
            </a:r>
            <a:endParaRPr lang="en-US" sz="8600" dirty="0"/>
          </a:p>
          <a:p>
            <a:r>
              <a:rPr lang="en-US" sz="8600" dirty="0"/>
              <a:t>Four centers in Allendale, Saluda, Dillon, and Lexington are targeted to be the first to enroll </a:t>
            </a:r>
            <a:r>
              <a:rPr lang="en-US" sz="8600" dirty="0" smtClean="0"/>
              <a:t>children.</a:t>
            </a:r>
            <a:endParaRPr lang="en-US" sz="8600" dirty="0"/>
          </a:p>
          <a:p>
            <a:r>
              <a:rPr lang="en-US" sz="8600" dirty="0" smtClean="0"/>
              <a:t>Contracts </a:t>
            </a:r>
            <a:r>
              <a:rPr lang="en-US" sz="8600" dirty="0"/>
              <a:t>with the 12 local partnerships to hire/house Family </a:t>
            </a:r>
            <a:r>
              <a:rPr lang="en-US" sz="8600" dirty="0" smtClean="0"/>
              <a:t>Advocates are being developed</a:t>
            </a:r>
            <a:endParaRPr lang="en-US" sz="8600" dirty="0"/>
          </a:p>
          <a:p>
            <a:r>
              <a:rPr lang="en-US" sz="8600" dirty="0"/>
              <a:t>Pre-Service Training will be offered </a:t>
            </a:r>
            <a:r>
              <a:rPr lang="en-US" sz="8600" b="1" dirty="0"/>
              <a:t>May 31-June </a:t>
            </a:r>
            <a:r>
              <a:rPr lang="en-US" sz="8600" b="1" dirty="0" smtClean="0"/>
              <a:t>3</a:t>
            </a:r>
            <a:r>
              <a:rPr lang="en-US" sz="8600" b="1" baseline="30000" dirty="0" smtClean="0"/>
              <a:t>rd </a:t>
            </a:r>
            <a:r>
              <a:rPr lang="en-US" sz="8600" baseline="30000" dirty="0" smtClean="0"/>
              <a:t>– </a:t>
            </a:r>
            <a:r>
              <a:rPr lang="en-US" sz="8600" dirty="0" smtClean="0"/>
              <a:t>Executive Directors  </a:t>
            </a:r>
            <a:r>
              <a:rPr lang="en-US" sz="8600" dirty="0"/>
              <a:t>from the 12 counties are </a:t>
            </a:r>
            <a:r>
              <a:rPr lang="en-US" sz="8600" dirty="0" smtClean="0"/>
              <a:t>invited.</a:t>
            </a:r>
            <a:endParaRPr lang="en-US" sz="8600" dirty="0"/>
          </a:p>
          <a:p>
            <a:pPr marL="0" indent="0">
              <a:buNone/>
            </a:pPr>
            <a:r>
              <a:rPr lang="en-US" sz="8600" dirty="0"/>
              <a:t> </a:t>
            </a:r>
          </a:p>
          <a:p>
            <a:pPr marL="0" indent="0">
              <a:buNone/>
            </a:pPr>
            <a:endParaRPr lang="en-US" sz="7200" dirty="0" smtClean="0"/>
          </a:p>
        </p:txBody>
      </p:sp>
    </p:spTree>
    <p:extLst>
      <p:ext uri="{BB962C8B-B14F-4D97-AF65-F5344CB8AC3E}">
        <p14:creationId xmlns:p14="http://schemas.microsoft.com/office/powerpoint/2010/main" val="176904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8382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u="sng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Agenda</a:t>
            </a: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2400" b="1" dirty="0"/>
          </a:p>
          <a:p>
            <a:pPr marL="457200" lvl="1" indent="0">
              <a:spcBef>
                <a:spcPts val="0"/>
              </a:spcBef>
              <a:buNone/>
            </a:pPr>
            <a:endParaRPr lang="en-US" sz="2000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28625" y="667395"/>
            <a:ext cx="8153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i="1" dirty="0" smtClean="0"/>
              <a:t>1.  </a:t>
            </a:r>
            <a:r>
              <a:rPr lang="en-US" sz="2800" i="1" dirty="0" smtClean="0"/>
              <a:t>Welcome </a:t>
            </a:r>
            <a:r>
              <a:rPr lang="en-US" sz="2800" i="1" dirty="0"/>
              <a:t>and Introductions</a:t>
            </a:r>
          </a:p>
          <a:p>
            <a:pPr lvl="0"/>
            <a:r>
              <a:rPr lang="en-US" sz="2800" i="1" dirty="0" smtClean="0"/>
              <a:t>2.   Legislative </a:t>
            </a:r>
            <a:r>
              <a:rPr lang="en-US" sz="2800" i="1" dirty="0"/>
              <a:t>Update </a:t>
            </a:r>
          </a:p>
          <a:p>
            <a:pPr marL="514350" lvl="0" indent="-514350">
              <a:buAutoNum type="arabicPeriod" startAt="3"/>
            </a:pPr>
            <a:r>
              <a:rPr lang="en-US" sz="2800" i="1" dirty="0" smtClean="0"/>
              <a:t>What’s </a:t>
            </a:r>
            <a:r>
              <a:rPr lang="en-US" sz="2800" i="1" dirty="0"/>
              <a:t>New at Department of Social Services, </a:t>
            </a:r>
            <a:r>
              <a:rPr lang="en-US" sz="2800" i="1" dirty="0" smtClean="0"/>
              <a:t>	Division </a:t>
            </a:r>
            <a:r>
              <a:rPr lang="en-US" sz="2800" i="1" dirty="0"/>
              <a:t>of Early Care and </a:t>
            </a:r>
            <a:r>
              <a:rPr lang="en-US" sz="2800" i="1" dirty="0" smtClean="0"/>
              <a:t>Education – </a:t>
            </a:r>
          </a:p>
          <a:p>
            <a:pPr lvl="0"/>
            <a:r>
              <a:rPr lang="en-US" sz="2800" i="1" dirty="0"/>
              <a:t>	</a:t>
            </a:r>
            <a:r>
              <a:rPr lang="en-US" sz="2800" i="1" dirty="0" smtClean="0"/>
              <a:t>(Noelle </a:t>
            </a:r>
            <a:r>
              <a:rPr lang="en-US" sz="2800" i="1" dirty="0"/>
              <a:t>McInerney, Program and Policy </a:t>
            </a:r>
            <a:r>
              <a:rPr lang="en-US" sz="2800" i="1" dirty="0" smtClean="0"/>
              <a:t>Lead)</a:t>
            </a:r>
            <a:endParaRPr lang="en-US" sz="2800" i="1" dirty="0"/>
          </a:p>
          <a:p>
            <a:pPr lvl="0"/>
            <a:r>
              <a:rPr lang="en-US" sz="2800" i="1" dirty="0" smtClean="0"/>
              <a:t>4.   Finance </a:t>
            </a:r>
            <a:r>
              <a:rPr lang="en-US" sz="2800" i="1" dirty="0"/>
              <a:t>Update</a:t>
            </a:r>
          </a:p>
          <a:p>
            <a:pPr lvl="0"/>
            <a:r>
              <a:rPr lang="en-US" sz="2800" i="1" dirty="0" smtClean="0"/>
              <a:t>5.   Renewal </a:t>
            </a:r>
            <a:r>
              <a:rPr lang="en-US" sz="2800" i="1" dirty="0"/>
              <a:t>Review</a:t>
            </a:r>
          </a:p>
          <a:p>
            <a:pPr lvl="0"/>
            <a:r>
              <a:rPr lang="en-US" sz="2800" i="1" dirty="0" smtClean="0"/>
              <a:t>6.   Program </a:t>
            </a:r>
            <a:r>
              <a:rPr lang="en-US" sz="2800" i="1" dirty="0"/>
              <a:t>Updates</a:t>
            </a:r>
          </a:p>
          <a:p>
            <a:pPr lvl="2"/>
            <a:r>
              <a:rPr lang="en-US" sz="2800" i="1" dirty="0"/>
              <a:t>•	4k</a:t>
            </a:r>
          </a:p>
          <a:p>
            <a:pPr lvl="2"/>
            <a:r>
              <a:rPr lang="en-US" sz="2800" i="1" dirty="0"/>
              <a:t>•	Baby Net</a:t>
            </a:r>
          </a:p>
          <a:p>
            <a:pPr lvl="2"/>
            <a:r>
              <a:rPr lang="en-US" sz="2800" i="1" dirty="0"/>
              <a:t>•	Early Head Start</a:t>
            </a:r>
          </a:p>
          <a:p>
            <a:pPr lvl="0"/>
            <a:r>
              <a:rPr lang="en-US" sz="2800" i="1" dirty="0" smtClean="0"/>
              <a:t>7.   Announcements </a:t>
            </a:r>
            <a:r>
              <a:rPr lang="en-US" sz="2800" i="1" dirty="0"/>
              <a:t>and Key Dates</a:t>
            </a:r>
          </a:p>
        </p:txBody>
      </p:sp>
    </p:spTree>
    <p:extLst>
      <p:ext uri="{BB962C8B-B14F-4D97-AF65-F5344CB8AC3E}">
        <p14:creationId xmlns:p14="http://schemas.microsoft.com/office/powerpoint/2010/main" val="383893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BabyNet Update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457200" lvl="2" indent="-457200">
              <a:buFont typeface="Wingdings" panose="05000000000000000000" pitchFamily="2" charset="2"/>
              <a:buChar char="Ø"/>
            </a:pPr>
            <a:r>
              <a:rPr lang="en-US" sz="3200" b="1" dirty="0" err="1" smtClean="0"/>
              <a:t>BabyNet</a:t>
            </a:r>
            <a:r>
              <a:rPr lang="en-US" sz="3200" b="1" dirty="0" smtClean="0"/>
              <a:t> positions are being filled in 5 of 7 </a:t>
            </a:r>
            <a:r>
              <a:rPr lang="en-US" sz="3200" b="1" dirty="0" err="1" smtClean="0"/>
              <a:t>BabyNet</a:t>
            </a:r>
            <a:r>
              <a:rPr lang="en-US" sz="3200" b="1" dirty="0" smtClean="0"/>
              <a:t> Districts – of 18 positions 16 have been filled (Florence and </a:t>
            </a:r>
            <a:r>
              <a:rPr lang="en-US" sz="3200" b="1" smtClean="0"/>
              <a:t>Sumter in process)</a:t>
            </a:r>
          </a:p>
          <a:p>
            <a:pPr marL="457200" lvl="2" indent="-457200">
              <a:buFont typeface="Wingdings" panose="05000000000000000000" pitchFamily="2" charset="2"/>
              <a:buChar char="Ø"/>
            </a:pPr>
            <a:r>
              <a:rPr lang="en-US" sz="3200" b="1" smtClean="0"/>
              <a:t>5 </a:t>
            </a:r>
            <a:r>
              <a:rPr lang="en-US" sz="3200" b="1" dirty="0" smtClean="0"/>
              <a:t>positions at state office are being posted and interviews scheduled in May</a:t>
            </a:r>
          </a:p>
          <a:p>
            <a:pPr marL="457200" lvl="2" indent="-457200">
              <a:buFont typeface="Wingdings" panose="05000000000000000000" pitchFamily="2" charset="2"/>
              <a:buChar char="Ø"/>
            </a:pPr>
            <a:r>
              <a:rPr lang="en-US" sz="3200" b="1" dirty="0" err="1" smtClean="0"/>
              <a:t>BabyNet</a:t>
            </a:r>
            <a:r>
              <a:rPr lang="en-US" sz="3200" b="1" dirty="0" smtClean="0"/>
              <a:t> increased budget request moving through legislative process</a:t>
            </a:r>
          </a:p>
          <a:p>
            <a:pPr marL="0" lvl="2" indent="0">
              <a:buNone/>
            </a:pPr>
            <a:endParaRPr lang="en-US" sz="3200" b="1" dirty="0" smtClean="0"/>
          </a:p>
          <a:p>
            <a:pPr marL="457200" lvl="2" indent="-457200">
              <a:buFont typeface="Wingdings" panose="05000000000000000000" pitchFamily="2" charset="2"/>
              <a:buChar char="Ø"/>
            </a:pPr>
            <a:r>
              <a:rPr lang="en-US" sz="3200" b="1" dirty="0"/>
              <a:t>Christie Duke at 803-734-4713 </a:t>
            </a:r>
            <a:r>
              <a:rPr lang="en-US" sz="3200" b="1" dirty="0" smtClean="0"/>
              <a:t>or Janice Kilburn 803-730-3084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5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ANNOUNCEMENTS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CTK Teacher Training</a:t>
            </a:r>
          </a:p>
          <a:p>
            <a:r>
              <a:rPr lang="en-US" dirty="0" smtClean="0"/>
              <a:t>New participant code for Partnership Conference Call Line:  43126552#</a:t>
            </a:r>
          </a:p>
          <a:p>
            <a:r>
              <a:rPr lang="en-US" dirty="0" smtClean="0"/>
              <a:t>Fund Raising Update</a:t>
            </a:r>
          </a:p>
          <a:p>
            <a:r>
              <a:rPr lang="en-US" dirty="0" smtClean="0"/>
              <a:t>Data System Update – Training Outputs</a:t>
            </a:r>
          </a:p>
          <a:p>
            <a:r>
              <a:rPr lang="en-US" dirty="0" smtClean="0"/>
              <a:t>Local Board/Staff Orientation Materials now available on First Steps website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22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Fundraising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Participation in online giving day 2016: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idlandsgives.org (May 3): Calhoun, Fairfield, Kershaw, Lee, Newberry, Orangeburg, Richland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iggivepeedee.org (May 3): Darlington</a:t>
            </a:r>
          </a:p>
          <a:p>
            <a:pPr lvl="1"/>
            <a:r>
              <a:rPr lang="en-US" dirty="0" smtClean="0"/>
              <a:t>lowcountrygivingday.org (May 3): Georgetown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Update on 2015 year-end giving campaigns: send your results to Betty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13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System Update: </a:t>
            </a:r>
            <a:br>
              <a:rPr lang="en-US" sz="4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 Care Training Outputs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Training </a:t>
            </a:r>
            <a:r>
              <a:rPr lang="en-US" dirty="0" smtClean="0"/>
              <a:t>Hours by </a:t>
            </a:r>
            <a:r>
              <a:rPr lang="en-US" dirty="0"/>
              <a:t>CCCCD Topic </a:t>
            </a:r>
            <a:r>
              <a:rPr lang="en-US" dirty="0" smtClean="0"/>
              <a:t>Area (item 24) was missing two areas:</a:t>
            </a:r>
          </a:p>
          <a:p>
            <a:pPr lvl="1"/>
            <a:r>
              <a:rPr lang="en-US" dirty="0" smtClean="0"/>
              <a:t>Nutrition</a:t>
            </a:r>
          </a:p>
          <a:p>
            <a:pPr lvl="1"/>
            <a:r>
              <a:rPr lang="en-US" dirty="0" smtClean="0"/>
              <a:t>Special Needs</a:t>
            </a:r>
            <a:endParaRPr lang="en-US" dirty="0"/>
          </a:p>
          <a:p>
            <a:r>
              <a:rPr lang="en-US" dirty="0" smtClean="0"/>
              <a:t>Outputs screen and Outputs Summary Report have been updated</a:t>
            </a:r>
          </a:p>
          <a:p>
            <a:r>
              <a:rPr lang="en-US" dirty="0" smtClean="0"/>
              <a:t>On Renewal Plan, indicate any Nutrition training topics with “N” and Special Needs topics with “S”</a:t>
            </a:r>
          </a:p>
        </p:txBody>
      </p:sp>
    </p:spTree>
    <p:extLst>
      <p:ext uri="{BB962C8B-B14F-4D97-AF65-F5344CB8AC3E}">
        <p14:creationId xmlns:p14="http://schemas.microsoft.com/office/powerpoint/2010/main" val="355171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Partnership Dates</a:t>
            </a:r>
            <a:endParaRPr lang="en-US" sz="40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029200"/>
          </a:xfrm>
        </p:spPr>
        <p:txBody>
          <a:bodyPr>
            <a:noAutofit/>
          </a:bodyPr>
          <a:lstStyle/>
          <a:p>
            <a:r>
              <a:rPr lang="en-US" b="1" dirty="0" smtClean="0"/>
              <a:t>May 2</a:t>
            </a:r>
            <a:r>
              <a:rPr lang="en-US" b="1" baseline="30000" dirty="0" smtClean="0"/>
              <a:t>nd</a:t>
            </a:r>
            <a:r>
              <a:rPr lang="en-US" b="1" dirty="0" smtClean="0"/>
              <a:t> – 5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dirty="0" smtClean="0"/>
              <a:t>:  Smart Start Conference</a:t>
            </a:r>
          </a:p>
          <a:p>
            <a:r>
              <a:rPr lang="en-US" b="1" dirty="0" smtClean="0"/>
              <a:t>May 6</a:t>
            </a:r>
            <a:r>
              <a:rPr lang="en-US" dirty="0" smtClean="0"/>
              <a:t>:  Renewal Plans Due</a:t>
            </a:r>
          </a:p>
          <a:p>
            <a:r>
              <a:rPr lang="en-US" b="1" dirty="0" smtClean="0"/>
              <a:t>May 17</a:t>
            </a:r>
            <a:r>
              <a:rPr lang="en-US" dirty="0" smtClean="0"/>
              <a:t>:  ED Meeting or Webinar?</a:t>
            </a:r>
          </a:p>
          <a:p>
            <a:r>
              <a:rPr lang="en-US" b="1" dirty="0" smtClean="0"/>
              <a:t>June 16</a:t>
            </a:r>
            <a:r>
              <a:rPr lang="en-US" dirty="0" smtClean="0"/>
              <a:t>:  State Board of Trustees Meeting</a:t>
            </a:r>
          </a:p>
          <a:p>
            <a:r>
              <a:rPr lang="en-US" b="1" dirty="0" smtClean="0"/>
              <a:t>July 15</a:t>
            </a:r>
            <a:r>
              <a:rPr lang="en-US" dirty="0" smtClean="0"/>
              <a:t>:  PAT – APR’s due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148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Legislative Update</a:t>
            </a:r>
          </a:p>
          <a:p>
            <a:r>
              <a:rPr lang="en-US" b="1" dirty="0" smtClean="0">
                <a:latin typeface="+mj-lt"/>
              </a:rPr>
              <a:t>Reauthorization Bill</a:t>
            </a:r>
          </a:p>
          <a:p>
            <a:r>
              <a:rPr lang="en-US" b="1" dirty="0" smtClean="0">
                <a:latin typeface="+mj-lt"/>
              </a:rPr>
              <a:t>Senate Budget </a:t>
            </a:r>
          </a:p>
          <a:p>
            <a:r>
              <a:rPr lang="en-US" b="1" dirty="0" smtClean="0">
                <a:latin typeface="+mj-lt"/>
              </a:rPr>
              <a:t>House Oversight Committee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18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25028"/>
            <a:ext cx="6858000" cy="2150771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algn="l"/>
            <a:r>
              <a:rPr lang="en-US" dirty="0" smtClean="0"/>
              <a:t>SC Child Care Licensing</a:t>
            </a:r>
          </a:p>
          <a:p>
            <a:pPr algn="l"/>
            <a:r>
              <a:rPr lang="en-US" dirty="0" smtClean="0"/>
              <a:t>SC Voucher</a:t>
            </a:r>
          </a:p>
          <a:p>
            <a:pPr algn="l"/>
            <a:r>
              <a:rPr lang="en-US" dirty="0" smtClean="0"/>
              <a:t>SC Center for Child Care Career Development</a:t>
            </a:r>
          </a:p>
          <a:p>
            <a:pPr algn="l"/>
            <a:r>
              <a:rPr lang="en-US" dirty="0" smtClean="0"/>
              <a:t>ABC Quality</a:t>
            </a:r>
          </a:p>
          <a:p>
            <a:pPr algn="l"/>
            <a:r>
              <a:rPr lang="en-US" dirty="0" smtClean="0"/>
              <a:t>CACFP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283" y="957062"/>
            <a:ext cx="4153436" cy="264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24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SC Voucher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7487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Payment Rate Increases for all age groups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Expanded/New qualification categories:</a:t>
            </a:r>
          </a:p>
          <a:p>
            <a:pPr lvl="2"/>
            <a:r>
              <a:rPr lang="en-US" dirty="0" smtClean="0"/>
              <a:t>Homeless Families</a:t>
            </a:r>
          </a:p>
          <a:p>
            <a:pPr lvl="2"/>
            <a:r>
              <a:rPr lang="en-US" dirty="0" smtClean="0"/>
              <a:t>Teen Mothers</a:t>
            </a:r>
          </a:p>
          <a:p>
            <a:pPr lvl="2"/>
            <a:r>
              <a:rPr lang="en-US" dirty="0" smtClean="0"/>
              <a:t>Special Needs – Section 504 plans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 algn="ctr">
              <a:buNone/>
            </a:pPr>
            <a:endParaRPr lang="en-US" sz="2800" dirty="0" smtClean="0"/>
          </a:p>
          <a:p>
            <a:pPr marL="914400" lvl="2" indent="0" algn="ctr">
              <a:buNone/>
            </a:pPr>
            <a:endParaRPr lang="en-US" sz="2800" dirty="0"/>
          </a:p>
          <a:p>
            <a:pPr marL="914400" lvl="2" indent="0" algn="ctr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232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ABC Quality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4784" y="1906073"/>
            <a:ext cx="4472189" cy="42708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Quality Standards Revisions</a:t>
            </a:r>
          </a:p>
          <a:p>
            <a:pPr lvl="1"/>
            <a:r>
              <a:rPr lang="en-US" dirty="0" smtClean="0"/>
              <a:t>0-2 Age Group</a:t>
            </a:r>
          </a:p>
          <a:p>
            <a:pPr lvl="1"/>
            <a:r>
              <a:rPr lang="en-US" dirty="0" smtClean="0"/>
              <a:t>Mandatory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3200" dirty="0" smtClean="0"/>
              <a:t>Provider Grants</a:t>
            </a:r>
          </a:p>
          <a:p>
            <a:pPr lvl="1"/>
            <a:r>
              <a:rPr lang="en-US" dirty="0" smtClean="0"/>
              <a:t>Service to voucher children in FY 15</a:t>
            </a:r>
          </a:p>
          <a:p>
            <a:pPr lvl="1"/>
            <a:r>
              <a:rPr lang="en-US" dirty="0" smtClean="0"/>
              <a:t>Individualized to specific provider needs</a:t>
            </a:r>
          </a:p>
          <a:p>
            <a:pPr lvl="1"/>
            <a:r>
              <a:rPr lang="en-US" dirty="0" smtClean="0"/>
              <a:t>Three Categories</a:t>
            </a:r>
          </a:p>
          <a:p>
            <a:pPr lvl="1"/>
            <a:r>
              <a:rPr lang="en-US" dirty="0" smtClean="0"/>
              <a:t>Due by 6/30/16</a:t>
            </a:r>
          </a:p>
          <a:p>
            <a:pPr lvl="1"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037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Center for Child Care Career Development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Student ID System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Health and Safety Pre-Service Certificate</a:t>
            </a:r>
          </a:p>
          <a:p>
            <a:pPr lvl="1"/>
            <a:r>
              <a:rPr lang="en-US" dirty="0" smtClean="0"/>
              <a:t>Due to new CCDF law requirements for pre-service training</a:t>
            </a:r>
          </a:p>
          <a:p>
            <a:pPr lvl="1"/>
            <a:r>
              <a:rPr lang="en-US" dirty="0" smtClean="0"/>
              <a:t>Free to providers</a:t>
            </a:r>
          </a:p>
          <a:p>
            <a:pPr lvl="1"/>
            <a:r>
              <a:rPr lang="en-US" dirty="0" smtClean="0"/>
              <a:t>Covers all content areas required by licensing law</a:t>
            </a:r>
          </a:p>
          <a:p>
            <a:pPr lvl="1"/>
            <a:r>
              <a:rPr lang="en-US" dirty="0" smtClean="0"/>
              <a:t>Two year credit for caregiver</a:t>
            </a:r>
          </a:p>
          <a:p>
            <a:pPr lvl="1"/>
            <a:r>
              <a:rPr lang="en-US" dirty="0" smtClean="0"/>
              <a:t>$100 bonus</a:t>
            </a:r>
          </a:p>
          <a:p>
            <a:pPr lvl="1"/>
            <a:r>
              <a:rPr lang="en-US" dirty="0" smtClean="0"/>
              <a:t>Certificates completed:</a:t>
            </a:r>
          </a:p>
          <a:p>
            <a:pPr lvl="1"/>
            <a:r>
              <a:rPr lang="en-US" dirty="0" smtClean="0"/>
              <a:t>In progress: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897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en-US" sz="2800" dirty="0" smtClean="0"/>
              <a:t>HOW CAN </a:t>
            </a:r>
            <a:r>
              <a:rPr lang="en-US" sz="3200" dirty="0" smtClean="0"/>
              <a:t>YOU</a:t>
            </a:r>
            <a:r>
              <a:rPr lang="en-US" sz="2800" dirty="0" smtClean="0"/>
              <a:t> HELP?</a:t>
            </a:r>
            <a:br>
              <a:rPr lang="en-US" sz="2800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264" y="2196306"/>
            <a:ext cx="2857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9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Noelle </a:t>
            </a:r>
            <a:r>
              <a:rPr lang="en-US" dirty="0" err="1" smtClean="0"/>
              <a:t>McInerney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Noelle.Mcinerney@dss.sc.gov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803-898-5435</a:t>
            </a:r>
          </a:p>
          <a:p>
            <a:pPr marL="0" indent="0" algn="ctr">
              <a:buNone/>
            </a:pPr>
            <a:r>
              <a:rPr lang="en-US" dirty="0" smtClean="0"/>
              <a:t>864-905-2581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miumSlides-South-Carolina-Ma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9014</TotalTime>
  <Words>1079</Words>
  <Application>Microsoft Office PowerPoint</Application>
  <PresentationFormat>On-screen Show (4:3)</PresentationFormat>
  <Paragraphs>174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Office Theme</vt:lpstr>
      <vt:lpstr>PremiumSlides-South-Carolina-Map</vt:lpstr>
      <vt:lpstr>3_Office Theme</vt:lpstr>
      <vt:lpstr>1_Office Theme</vt:lpstr>
      <vt:lpstr>Facet</vt:lpstr>
      <vt:lpstr>PowerPoint Presentation</vt:lpstr>
      <vt:lpstr> Today’s Agenda </vt:lpstr>
      <vt:lpstr>PowerPoint Presentation</vt:lpstr>
      <vt:lpstr>PowerPoint Presentation</vt:lpstr>
      <vt:lpstr>SC Voucher</vt:lpstr>
      <vt:lpstr>ABC Quality</vt:lpstr>
      <vt:lpstr>Center for Child Care Career Development</vt:lpstr>
      <vt:lpstr>HOW CAN YOU HELP? </vt:lpstr>
      <vt:lpstr>Questions???</vt:lpstr>
      <vt:lpstr>Finance Update</vt:lpstr>
      <vt:lpstr>Finance Update</vt:lpstr>
      <vt:lpstr>Renewal Review</vt:lpstr>
      <vt:lpstr>Strategy Self Assessment Checklists</vt:lpstr>
      <vt:lpstr>Conditional Approval Codes (separate document)</vt:lpstr>
      <vt:lpstr>Requirements for Renewal Plan Approval</vt:lpstr>
      <vt:lpstr>Key Dates</vt:lpstr>
      <vt:lpstr>4K Update</vt:lpstr>
      <vt:lpstr>4K Territories: </vt:lpstr>
      <vt:lpstr>PowerPoint Presentation</vt:lpstr>
      <vt:lpstr>BabyNet Update</vt:lpstr>
      <vt:lpstr> ANNOUNCEMENTS </vt:lpstr>
      <vt:lpstr> Fundraising Update</vt:lpstr>
      <vt:lpstr> Data System Update:  Child Care Training Outputs Screen</vt:lpstr>
      <vt:lpstr>Key Partnership Dates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Robertson, Debbie</cp:lastModifiedBy>
  <cp:revision>496</cp:revision>
  <cp:lastPrinted>2016-03-22T13:52:53Z</cp:lastPrinted>
  <dcterms:created xsi:type="dcterms:W3CDTF">2016-01-18T14:30:53Z</dcterms:created>
  <dcterms:modified xsi:type="dcterms:W3CDTF">2016-04-19T16:57:15Z</dcterms:modified>
</cp:coreProperties>
</file>