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6" r:id="rId3"/>
    <p:sldMasterId id="2147483708" r:id="rId4"/>
  </p:sldMasterIdLst>
  <p:notesMasterIdLst>
    <p:notesMasterId r:id="rId32"/>
  </p:notesMasterIdLst>
  <p:handoutMasterIdLst>
    <p:handoutMasterId r:id="rId33"/>
  </p:handoutMasterIdLst>
  <p:sldIdLst>
    <p:sldId id="462" r:id="rId5"/>
    <p:sldId id="465" r:id="rId6"/>
    <p:sldId id="594" r:id="rId7"/>
    <p:sldId id="560" r:id="rId8"/>
    <p:sldId id="566" r:id="rId9"/>
    <p:sldId id="570" r:id="rId10"/>
    <p:sldId id="586" r:id="rId11"/>
    <p:sldId id="587" r:id="rId12"/>
    <p:sldId id="588" r:id="rId13"/>
    <p:sldId id="581" r:id="rId14"/>
    <p:sldId id="589" r:id="rId15"/>
    <p:sldId id="590" r:id="rId16"/>
    <p:sldId id="569" r:id="rId17"/>
    <p:sldId id="574" r:id="rId18"/>
    <p:sldId id="591" r:id="rId19"/>
    <p:sldId id="592" r:id="rId20"/>
    <p:sldId id="577" r:id="rId21"/>
    <p:sldId id="584" r:id="rId22"/>
    <p:sldId id="578" r:id="rId23"/>
    <p:sldId id="585" r:id="rId24"/>
    <p:sldId id="593" r:id="rId25"/>
    <p:sldId id="582" r:id="rId26"/>
    <p:sldId id="583" r:id="rId27"/>
    <p:sldId id="595" r:id="rId28"/>
    <p:sldId id="576" r:id="rId29"/>
    <p:sldId id="555" r:id="rId30"/>
    <p:sldId id="525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9FD5"/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B15689-CDE2-4C8D-A19B-2888B4F5EEFF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FDC4EE-1243-48A5-9C79-769349227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76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36BF2C-5B40-404D-B05C-E270CD5D79E7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117BCB-5B06-49DD-956B-91A6B8332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9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0EC5A-D49D-4E38-809A-3AC93810D06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5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EF01-87D4-4B52-8F6D-547913E13332}" type="datetime1">
              <a:rPr lang="en-US" smtClean="0">
                <a:solidFill>
                  <a:prstClr val="white"/>
                </a:solidFill>
              </a:rPr>
              <a:pPr/>
              <a:t>1/19/2016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4565C-11C5-43AA-9812-D852D9EEE9B0}" type="datetime1">
              <a:rPr lang="en-US" smtClean="0">
                <a:solidFill>
                  <a:prstClr val="white"/>
                </a:solidFill>
              </a:rPr>
              <a:pPr/>
              <a:t>1/19/2016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8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16DF-4728-4E4E-9D9E-B20D7783B045}" type="datetime1">
              <a:rPr lang="en-US" smtClean="0">
                <a:solidFill>
                  <a:prstClr val="white"/>
                </a:solidFill>
              </a:rPr>
              <a:pPr/>
              <a:t>1/19/2016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072B-199F-4E21-8917-CBCA2757EA88}" type="datetime1">
              <a:rPr lang="en-US" smtClean="0">
                <a:solidFill>
                  <a:prstClr val="white"/>
                </a:solidFill>
              </a:rPr>
              <a:pPr/>
              <a:t>1/19/2016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6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A90B-7E1C-4275-B00A-FA80A91728AF}" type="datetime1">
              <a:rPr lang="en-US" smtClean="0">
                <a:solidFill>
                  <a:prstClr val="white"/>
                </a:solidFill>
              </a:rPr>
              <a:pPr/>
              <a:t>1/19/2016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A6C34-1021-4459-8D39-8AC8D5272664}" type="datetime1">
              <a:rPr lang="en-US" smtClean="0">
                <a:solidFill>
                  <a:prstClr val="white"/>
                </a:solidFill>
              </a:rPr>
              <a:pPr/>
              <a:t>1/19/2016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1A9D-FC92-43A1-ABD2-A760EDD4623D}" type="datetime1">
              <a:rPr lang="en-US" smtClean="0">
                <a:solidFill>
                  <a:prstClr val="white"/>
                </a:solidFill>
              </a:rPr>
              <a:pPr/>
              <a:t>1/19/2016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2154-B977-49D2-B399-9CAFE00FE15A}" type="datetime1">
              <a:rPr lang="en-US" smtClean="0">
                <a:solidFill>
                  <a:prstClr val="white"/>
                </a:solidFill>
              </a:rPr>
              <a:pPr/>
              <a:t>1/19/2016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60385-0DC1-48B9-8998-28A79E739244}" type="datetime1">
              <a:rPr lang="en-US" smtClean="0">
                <a:solidFill>
                  <a:prstClr val="white"/>
                </a:solidFill>
              </a:rPr>
              <a:pPr/>
              <a:t>1/19/2016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3D7B1-10A9-4705-BC47-741A127667B9}" type="datetime1">
              <a:rPr lang="en-US" smtClean="0">
                <a:solidFill>
                  <a:prstClr val="white"/>
                </a:solidFill>
              </a:rPr>
              <a:pPr/>
              <a:t>1/19/2016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4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684CA-210B-4E97-8E5B-7E33D1E66044}" type="datetime1">
              <a:rPr lang="en-US" smtClean="0">
                <a:solidFill>
                  <a:prstClr val="white"/>
                </a:solidFill>
              </a:rPr>
              <a:pPr/>
              <a:t>1/19/2016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30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2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4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6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0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8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56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4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6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3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9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3E2BF-8293-464C-97B5-85869DBF7496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E2BF-8293-464C-97B5-85869DBF7496}" type="datetimeFigureOut">
              <a:rPr lang="en-US" smtClean="0"/>
              <a:pPr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425A-91C3-4AAF-BA0F-6C0C247E1C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/>
        </p:nvSpPr>
        <p:spPr>
          <a:xfrm>
            <a:off x="0" y="4"/>
            <a:ext cx="9144000" cy="5619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0" y="6524628"/>
            <a:ext cx="9144000" cy="3333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123CA4-8F64-46F1-B606-2C9DC6FC79CE}" type="datetime1">
              <a:rPr lang="en-US" smtClean="0">
                <a:solidFill>
                  <a:prstClr val="white"/>
                </a:solidFill>
              </a:rPr>
              <a:pPr/>
              <a:t>1/19/2016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US States with Counties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7D7442-34E3-45D4-BEE6-190A15A5AE2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5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F2367-50F7-4DB6-9655-13476ADC4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B30D-1344-4A28-B5EA-A62C70A51B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4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3E2BF-8293-464C-97B5-85869DBF7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425A-91C3-4AAF-BA0F-6C0C247E1C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6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h/sfnwul88865am7i/AABdefcWss9qDEswDyLyVAqPa?dl=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2317750" y="0"/>
            <a:ext cx="2487613" cy="2441575"/>
          </a:xfrm>
          <a:solidFill>
            <a:srgbClr val="FFFF00"/>
          </a:solidFill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763" y="2436813"/>
            <a:ext cx="6875463" cy="2292350"/>
          </a:xfrm>
          <a:solidFill>
            <a:srgbClr val="00B0F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" b="1" dirty="0" smtClean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defRPr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>
              <a:lnSpc>
                <a:spcPct val="60000"/>
              </a:lnSpc>
              <a:defRPr/>
            </a:pPr>
            <a:r>
              <a:rPr lang="en-US" sz="5400" b="1" dirty="0" smtClean="0">
                <a:solidFill>
                  <a:schemeClr val="bg1"/>
                </a:solidFill>
              </a:rPr>
              <a:t>January Leadership</a:t>
            </a:r>
          </a:p>
          <a:p>
            <a:pPr>
              <a:lnSpc>
                <a:spcPct val="60000"/>
              </a:lnSpc>
              <a:defRPr/>
            </a:pPr>
            <a:r>
              <a:rPr lang="en-US" sz="5400" b="1" dirty="0" smtClean="0">
                <a:solidFill>
                  <a:schemeClr val="bg1"/>
                </a:solidFill>
              </a:rPr>
              <a:t>Webinar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4340" name="Picture 2" descr="C:\Users\dwuori\Desktop\NEW First Steps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"/>
            <a:ext cx="4186238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5875"/>
            <a:ext cx="2338388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0" y="4648200"/>
            <a:ext cx="4635500" cy="22098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4343" name="TextBox 4"/>
          <p:cNvSpPr txBox="1">
            <a:spLocks noChangeArrowheads="1"/>
          </p:cNvSpPr>
          <p:nvPr/>
        </p:nvSpPr>
        <p:spPr bwMode="auto">
          <a:xfrm>
            <a:off x="6305550" y="4727575"/>
            <a:ext cx="2833688" cy="21304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pic>
        <p:nvPicPr>
          <p:cNvPr id="1434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46482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5" name="TextBox 5"/>
          <p:cNvSpPr txBox="1">
            <a:spLocks noChangeArrowheads="1"/>
          </p:cNvSpPr>
          <p:nvPr/>
        </p:nvSpPr>
        <p:spPr bwMode="auto">
          <a:xfrm>
            <a:off x="338602" y="4875937"/>
            <a:ext cx="4038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January 19, 2015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10:00-11:00 AM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</a:rPr>
              <a:t>To </a:t>
            </a:r>
            <a:r>
              <a:rPr lang="en-US" altLang="en-US" sz="1800" b="1" dirty="0">
                <a:solidFill>
                  <a:srgbClr val="000000"/>
                </a:solidFill>
              </a:rPr>
              <a:t>access this meeting by voice, please dial 888-537-7715,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</a:rPr>
              <a:t>participant code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52045398</a:t>
            </a:r>
            <a:r>
              <a:rPr lang="en-US" altLang="en-US" sz="1800" b="1" dirty="0">
                <a:solidFill>
                  <a:srgbClr val="000000"/>
                </a:solidFill>
              </a:rPr>
              <a:t>#</a:t>
            </a:r>
          </a:p>
        </p:txBody>
      </p:sp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2438400"/>
            <a:ext cx="2332037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1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F9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[I CAN]: Adult Statements</a:t>
            </a:r>
            <a:endParaRPr lang="en-US" b="1" dirty="0">
              <a:solidFill>
                <a:srgbClr val="3F9F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Creating adult graphics, will post to Dropbox in partnership folders</a:t>
            </a:r>
          </a:p>
          <a:p>
            <a:r>
              <a:rPr lang="en-US" b="1" dirty="0" smtClean="0"/>
              <a:t>Please send in your adult statements and high quality photos</a:t>
            </a:r>
          </a:p>
          <a:p>
            <a:r>
              <a:rPr lang="en-US" b="1" dirty="0" smtClean="0"/>
              <a:t>Will select graphics for billboards</a:t>
            </a:r>
          </a:p>
          <a:p>
            <a:r>
              <a:rPr lang="en-US" b="1" dirty="0" smtClean="0"/>
              <a:t>Will add commitment form to web site soon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Can Media/(your county folder)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214019" cy="421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6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Can Media/(your county folder)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643315" cy="347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0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F9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CAN: Phase THREE (MARCH-APRIL)</a:t>
            </a:r>
            <a:endParaRPr lang="en-US" b="1" dirty="0">
              <a:solidFill>
                <a:srgbClr val="3F9F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COMMITMENTS</a:t>
            </a:r>
          </a:p>
          <a:p>
            <a:r>
              <a:rPr lang="en-US" dirty="0" smtClean="0"/>
              <a:t>I DID… (vs I CAN)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WEEK OF THE YOUNG CHILD OPPORTUNITY</a:t>
            </a:r>
          </a:p>
          <a:p>
            <a:r>
              <a:rPr lang="en-US" dirty="0" smtClean="0"/>
              <a:t>April 10-16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rgbClr val="660066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660066"/>
                </a:solidFill>
                <a:latin typeface="+mj-lt"/>
              </a:rPr>
              <a:t>Finance Update</a:t>
            </a:r>
            <a:endParaRPr lang="en-US" sz="4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rgbClr val="660066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660066"/>
                </a:solidFill>
                <a:latin typeface="+mj-lt"/>
              </a:rPr>
              <a:t>Data System Update</a:t>
            </a:r>
            <a:endParaRPr lang="en-US" sz="4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2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System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Quarters 1 and 2 data (through Dec. 31) should be in the system </a:t>
            </a:r>
            <a:r>
              <a:rPr lang="en-US" b="1" u="sng" dirty="0" smtClean="0"/>
              <a:t>by January 31</a:t>
            </a:r>
            <a:r>
              <a:rPr lang="en-US" b="1" dirty="0" smtClean="0"/>
              <a:t> for mid-year data check</a:t>
            </a:r>
            <a:endParaRPr lang="en-US" dirty="0" smtClean="0"/>
          </a:p>
          <a:p>
            <a:r>
              <a:rPr lang="en-US" dirty="0" smtClean="0"/>
              <a:t>Conditional approval updates to the state board will be based on mid-year data</a:t>
            </a:r>
          </a:p>
          <a:p>
            <a:r>
              <a:rPr lang="en-US" dirty="0" smtClean="0"/>
              <a:t>Reminder of new features in the data system for FY16:</a:t>
            </a:r>
          </a:p>
          <a:p>
            <a:pPr lvl="1"/>
            <a:r>
              <a:rPr lang="en-US" dirty="0" smtClean="0"/>
              <a:t>Child care training strategies must enter follow-up visits to providers</a:t>
            </a:r>
          </a:p>
          <a:p>
            <a:pPr lvl="1"/>
            <a:r>
              <a:rPr lang="en-US" dirty="0" smtClean="0"/>
              <a:t>New outputs data entry screen for Community Education (8022) and Child Care Training</a:t>
            </a:r>
          </a:p>
          <a:p>
            <a:pPr lvl="1"/>
            <a:r>
              <a:rPr lang="en-US" dirty="0" smtClean="0"/>
              <a:t>TA waiver for funding child care scholarships to providers that do not meet program standards (under Approve Providers)</a:t>
            </a:r>
          </a:p>
          <a:p>
            <a:pPr lvl="1"/>
            <a:r>
              <a:rPr lang="en-US" dirty="0" smtClean="0"/>
              <a:t>Changes to Child Care Provider Data Screens:</a:t>
            </a:r>
          </a:p>
          <a:p>
            <a:pPr lvl="2"/>
            <a:r>
              <a:rPr lang="en-US" dirty="0" smtClean="0"/>
              <a:t>Ability to code visit activity by strategy, filter in reports</a:t>
            </a:r>
          </a:p>
          <a:p>
            <a:pPr lvl="2"/>
            <a:r>
              <a:rPr lang="en-US" dirty="0" smtClean="0"/>
              <a:t>ABC level at program entry vs. most recent ABC level</a:t>
            </a:r>
          </a:p>
          <a:p>
            <a:pPr lvl="2"/>
            <a:r>
              <a:rPr lang="en-US" dirty="0" smtClean="0"/>
              <a:t>Entering intensity level of services to providers (intensive(QE), consultation, training only)</a:t>
            </a:r>
          </a:p>
          <a:p>
            <a:pPr lvl="2"/>
            <a:r>
              <a:rPr lang="en-US" dirty="0" smtClean="0"/>
              <a:t>Completion of new Health and Safety training requirement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7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4400" b="1" dirty="0" smtClean="0"/>
          </a:p>
          <a:p>
            <a:pPr marL="0" lvl="0" indent="0" algn="ctr">
              <a:buNone/>
            </a:pPr>
            <a:r>
              <a:rPr lang="en-US" sz="4400" b="1" dirty="0" smtClean="0"/>
              <a:t>Partnership </a:t>
            </a:r>
            <a:r>
              <a:rPr lang="en-US" sz="4400" b="1" dirty="0"/>
              <a:t>&amp; Program Accountability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9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Jan. 19 – Solicit input from partnerships for FY 17 Accountability Standards</a:t>
            </a:r>
          </a:p>
          <a:p>
            <a:r>
              <a:rPr lang="en-US" dirty="0" smtClean="0"/>
              <a:t>Feb. 1 – Post Draft FY 17 Accountability Standards on website - continued review</a:t>
            </a:r>
          </a:p>
          <a:p>
            <a:r>
              <a:rPr lang="en-US" dirty="0" smtClean="0"/>
              <a:t>Feb. 1- 15 – Comment period for standards</a:t>
            </a:r>
          </a:p>
          <a:p>
            <a:r>
              <a:rPr lang="en-US" dirty="0" smtClean="0"/>
              <a:t>March 9 -  Program and Grants Committee reviews FY 17 standards and adopts recommendation for State Board</a:t>
            </a:r>
          </a:p>
          <a:p>
            <a:r>
              <a:rPr lang="en-US" dirty="0" smtClean="0"/>
              <a:t>March  17 – State Board adopts FY 17 Accountability Standards</a:t>
            </a:r>
          </a:p>
          <a:p>
            <a:r>
              <a:rPr lang="en-US" dirty="0" smtClean="0"/>
              <a:t>March 18 – release of FY 17 Accountability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23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en-US" sz="4400" b="1" dirty="0" smtClean="0"/>
          </a:p>
          <a:p>
            <a:pPr marL="0" lvl="0" indent="0" algn="ctr">
              <a:buNone/>
            </a:pPr>
            <a:r>
              <a:rPr lang="en-US" sz="4400" b="1" dirty="0" smtClean="0"/>
              <a:t>Professional Development Opportunities</a:t>
            </a:r>
            <a:endParaRPr lang="en-US" sz="4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3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8382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334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400" b="1" dirty="0"/>
          </a:p>
          <a:p>
            <a:pPr marL="457200" lvl="1" indent="0">
              <a:spcBef>
                <a:spcPts val="0"/>
              </a:spcBef>
              <a:buNone/>
            </a:pPr>
            <a:endParaRPr lang="en-US" sz="2000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8625" y="667395"/>
            <a:ext cx="8153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000" b="1" i="1" dirty="0" smtClean="0">
                <a:solidFill>
                  <a:prstClr val="black"/>
                </a:solidFill>
              </a:rPr>
              <a:t>Welcome and Introductions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000" b="1" i="1" dirty="0" smtClean="0">
                <a:solidFill>
                  <a:prstClr val="black"/>
                </a:solidFill>
              </a:rPr>
              <a:t>Le</a:t>
            </a:r>
            <a:r>
              <a:rPr lang="en-US" sz="2000" b="1" i="1" dirty="0" smtClean="0"/>
              <a:t>gislative Update 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000" b="1" i="1" dirty="0" smtClean="0"/>
              <a:t>I CAN Public Information Campaign 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000" b="1" i="1" dirty="0" smtClean="0"/>
              <a:t>Finance Update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000" b="1" i="1" dirty="0" smtClean="0"/>
              <a:t>Data System Update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000" b="1" i="1" dirty="0" smtClean="0"/>
              <a:t>Partnership &amp; Program Accountability Standards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000" b="1" i="1" dirty="0" smtClean="0"/>
              <a:t>Professional Development Opportunities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i="1" dirty="0" smtClean="0"/>
              <a:t>SCANPO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i="1" dirty="0" smtClean="0"/>
              <a:t>Board Orientation – Board Elections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b="1" i="1" dirty="0" smtClean="0"/>
              <a:t>4 K Update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b="1" i="1" dirty="0" smtClean="0"/>
              <a:t>Early Head Start Update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b="1" i="1" dirty="0" smtClean="0"/>
              <a:t>Baby Net Update</a:t>
            </a:r>
          </a:p>
          <a:p>
            <a:pPr marL="342900" lvl="0" indent="-342900">
              <a:lnSpc>
                <a:spcPct val="150000"/>
              </a:lnSpc>
              <a:buAutoNum type="arabicPeriod"/>
            </a:pPr>
            <a:r>
              <a:rPr lang="en-US" sz="2000" b="1" i="1" dirty="0" smtClean="0"/>
              <a:t>  Announcements </a:t>
            </a:r>
            <a:r>
              <a:rPr lang="en-US" sz="2000" b="1" i="1" dirty="0"/>
              <a:t>and </a:t>
            </a:r>
            <a:r>
              <a:rPr lang="en-US" sz="2000" b="1" i="1" dirty="0" smtClean="0"/>
              <a:t>Key Dates</a:t>
            </a:r>
            <a:endParaRPr lang="en-US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8389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SCANPO Summit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Steps Executive Directors Meeting – March 9</a:t>
            </a:r>
            <a:r>
              <a:rPr lang="en-US" baseline="30000" dirty="0" smtClean="0"/>
              <a:t>th</a:t>
            </a:r>
            <a:r>
              <a:rPr lang="en-US" dirty="0" smtClean="0"/>
              <a:t> – first evening of SCANPO Summit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mtClean="0"/>
              <a:t>Partnerships registered to </a:t>
            </a:r>
            <a:r>
              <a:rPr lang="en-US" dirty="0" smtClean="0"/>
              <a:t>date:</a:t>
            </a:r>
          </a:p>
          <a:p>
            <a:pPr marL="400050" lvl="1" indent="0">
              <a:buNone/>
            </a:pPr>
            <a:r>
              <a:rPr lang="en-US" dirty="0" smtClean="0"/>
              <a:t>Greenville	Orangeburg</a:t>
            </a:r>
          </a:p>
          <a:p>
            <a:pPr marL="400050" lvl="1" indent="0">
              <a:buNone/>
            </a:pPr>
            <a:r>
              <a:rPr lang="en-US" dirty="0" smtClean="0"/>
              <a:t>Kershaw		McCormick</a:t>
            </a:r>
          </a:p>
          <a:p>
            <a:pPr marL="400050" lvl="1" indent="0">
              <a:buNone/>
            </a:pPr>
            <a:r>
              <a:rPr lang="en-US" dirty="0" smtClean="0"/>
              <a:t>Laurens		Fairfield</a:t>
            </a:r>
          </a:p>
          <a:p>
            <a:pPr marL="400050" lvl="1" indent="0">
              <a:buNone/>
            </a:pPr>
            <a:r>
              <a:rPr lang="en-US" dirty="0" smtClean="0"/>
              <a:t>Allendale		Horry</a:t>
            </a:r>
          </a:p>
          <a:p>
            <a:pPr marL="400050" lvl="1" indent="0">
              <a:buNone/>
            </a:pPr>
            <a:r>
              <a:rPr lang="en-US" dirty="0" smtClean="0"/>
              <a:t>Saluda		</a:t>
            </a:r>
          </a:p>
        </p:txBody>
      </p:sp>
    </p:spTree>
    <p:extLst>
      <p:ext uri="{BB962C8B-B14F-4D97-AF65-F5344CB8AC3E}">
        <p14:creationId xmlns:p14="http://schemas.microsoft.com/office/powerpoint/2010/main" val="29016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660066"/>
                </a:solidFill>
              </a:rPr>
              <a:t>4K Update</a:t>
            </a:r>
            <a:r>
              <a:rPr lang="en-US" b="1" dirty="0">
                <a:solidFill>
                  <a:srgbClr val="660066"/>
                </a:solidFill>
              </a:rPr>
              <a:t/>
            </a:r>
            <a:br>
              <a:rPr lang="en-US" b="1" dirty="0">
                <a:solidFill>
                  <a:srgbClr val="660066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400" b="1" dirty="0" smtClean="0">
                <a:latin typeface="+mj-lt"/>
              </a:rPr>
              <a:t>Education Oversight Committee 4K report released late Friday:</a:t>
            </a:r>
          </a:p>
          <a:p>
            <a:pPr lvl="1"/>
            <a:r>
              <a:rPr lang="en-US" sz="3000" b="1" dirty="0" smtClean="0">
                <a:latin typeface="+mj-lt"/>
              </a:rPr>
              <a:t>Private 4K students’ early literacy results on Circle were superior in 4K and roughly equivalent in 5K (Circle). </a:t>
            </a:r>
          </a:p>
          <a:p>
            <a:pPr lvl="1"/>
            <a:r>
              <a:rPr lang="en-US" sz="3000" b="1" dirty="0" smtClean="0">
                <a:latin typeface="+mj-lt"/>
              </a:rPr>
              <a:t>Private providers receiving significantly more training and technical assistance. </a:t>
            </a:r>
          </a:p>
          <a:p>
            <a:pPr lvl="1"/>
            <a:r>
              <a:rPr lang="en-US" sz="3000" b="1" dirty="0" smtClean="0">
                <a:latin typeface="+mj-lt"/>
              </a:rPr>
              <a:t>Private providers reported:</a:t>
            </a:r>
          </a:p>
          <a:p>
            <a:pPr lvl="2"/>
            <a:r>
              <a:rPr lang="en-US" sz="2600" b="1" dirty="0" smtClean="0">
                <a:latin typeface="+mj-lt"/>
              </a:rPr>
              <a:t>Being better prepared to administer the Circle</a:t>
            </a:r>
          </a:p>
          <a:p>
            <a:pPr lvl="2"/>
            <a:r>
              <a:rPr lang="en-US" sz="2600" b="1" dirty="0" smtClean="0">
                <a:latin typeface="+mj-lt"/>
              </a:rPr>
              <a:t>Using the results to meaningfully inform instruction</a:t>
            </a:r>
          </a:p>
          <a:p>
            <a:pPr lvl="2"/>
            <a:r>
              <a:rPr lang="en-US" sz="2600" b="1" dirty="0" smtClean="0">
                <a:latin typeface="+mj-lt"/>
              </a:rPr>
              <a:t>Administering the Circle more often (mid-year, year-end)</a:t>
            </a:r>
          </a:p>
          <a:p>
            <a:pPr lvl="2"/>
            <a:r>
              <a:rPr lang="en-US" sz="2600" b="1" dirty="0" smtClean="0">
                <a:latin typeface="+mj-lt"/>
              </a:rPr>
              <a:t>Using data in inform parents</a:t>
            </a:r>
          </a:p>
        </p:txBody>
      </p:sp>
    </p:spTree>
    <p:extLst>
      <p:ext uri="{BB962C8B-B14F-4D97-AF65-F5344CB8AC3E}">
        <p14:creationId xmlns:p14="http://schemas.microsoft.com/office/powerpoint/2010/main" val="425161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660066"/>
                </a:solidFill>
              </a:rPr>
              <a:t>4K Update</a:t>
            </a:r>
            <a:r>
              <a:rPr lang="en-US" b="1" dirty="0">
                <a:solidFill>
                  <a:srgbClr val="660066"/>
                </a:solidFill>
              </a:rPr>
              <a:t/>
            </a:r>
            <a:br>
              <a:rPr lang="en-US" b="1" dirty="0">
                <a:solidFill>
                  <a:srgbClr val="660066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400" b="1" dirty="0" smtClean="0">
                <a:latin typeface="+mj-lt"/>
              </a:rPr>
              <a:t>The application for new centers for 16-17 is on our website. We appreciate referrals from our EDs! </a:t>
            </a:r>
          </a:p>
          <a:p>
            <a:r>
              <a:rPr lang="en-US" sz="3400" b="1" dirty="0">
                <a:latin typeface="+mj-lt"/>
              </a:rPr>
              <a:t> </a:t>
            </a:r>
            <a:r>
              <a:rPr lang="en-US" sz="3400" b="1" dirty="0" smtClean="0">
                <a:latin typeface="+mj-lt"/>
              </a:rPr>
              <a:t>Renewed centers have received the student application for 16-17.</a:t>
            </a:r>
          </a:p>
          <a:p>
            <a:r>
              <a:rPr lang="en-US" sz="3400" b="1" dirty="0" smtClean="0">
                <a:latin typeface="+mj-lt"/>
              </a:rPr>
              <a:t>ECERS 3 news- Participants included 8 of the 4K Team, 14 from our County Partnership Team, and 6 partners from CCR&amp;R. It was a great week and we look to support the use of ECERS 3 in SC.</a:t>
            </a:r>
          </a:p>
          <a:p>
            <a:r>
              <a:rPr lang="en-US" sz="3400" b="1" dirty="0" smtClean="0">
                <a:latin typeface="+mj-lt"/>
              </a:rPr>
              <a:t> We welcome Sharon Bruton to our 4K Family!  </a:t>
            </a:r>
          </a:p>
        </p:txBody>
      </p:sp>
    </p:spTree>
    <p:extLst>
      <p:ext uri="{BB962C8B-B14F-4D97-AF65-F5344CB8AC3E}">
        <p14:creationId xmlns:p14="http://schemas.microsoft.com/office/powerpoint/2010/main" val="8403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4K Territories: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b="1" u="sng" dirty="0" smtClean="0"/>
              <a:t>Barbara </a:t>
            </a:r>
            <a:r>
              <a:rPr lang="en-US" sz="3400" b="1" u="sng" dirty="0"/>
              <a:t>Black</a:t>
            </a:r>
            <a:r>
              <a:rPr lang="en-US" sz="3400" b="1" dirty="0"/>
              <a:t>-  Chester, Kershaw, Richland,  York</a:t>
            </a:r>
          </a:p>
          <a:p>
            <a:pPr marL="0" indent="0">
              <a:buNone/>
            </a:pPr>
            <a:r>
              <a:rPr lang="en-US" sz="3400" b="1" u="sng" dirty="0" smtClean="0"/>
              <a:t>Sharon </a:t>
            </a:r>
            <a:r>
              <a:rPr lang="en-US" sz="3400" b="1" u="sng" dirty="0" err="1"/>
              <a:t>Bruton</a:t>
            </a:r>
            <a:r>
              <a:rPr lang="en-US" sz="3400" b="1" dirty="0"/>
              <a:t>- Anderson, Cherokee, Oconee, Pickens, </a:t>
            </a:r>
            <a:r>
              <a:rPr lang="en-US" sz="3400" b="1" dirty="0" smtClean="0"/>
              <a:t>		    Spartanburg</a:t>
            </a:r>
            <a:r>
              <a:rPr lang="en-US" sz="3400" b="1" dirty="0"/>
              <a:t>, Union</a:t>
            </a:r>
          </a:p>
          <a:p>
            <a:pPr marL="0" indent="0">
              <a:buNone/>
            </a:pPr>
            <a:r>
              <a:rPr lang="en-US" sz="3400" b="1" u="sng" dirty="0" smtClean="0"/>
              <a:t>LaDrica </a:t>
            </a:r>
            <a:r>
              <a:rPr lang="en-US" sz="3400" b="1" u="sng" dirty="0"/>
              <a:t>Christian</a:t>
            </a:r>
            <a:r>
              <a:rPr lang="en-US" sz="3400" b="1" dirty="0"/>
              <a:t>- Darlington, Dillon, Florence, Lee, </a:t>
            </a:r>
            <a:r>
              <a:rPr lang="en-US" sz="3400" b="1" dirty="0" smtClean="0"/>
              <a:t>			         Marlboro</a:t>
            </a:r>
            <a:r>
              <a:rPr lang="en-US" sz="3400" b="1" dirty="0"/>
              <a:t>, Williamsburg</a:t>
            </a:r>
          </a:p>
          <a:p>
            <a:pPr marL="0" indent="0">
              <a:buNone/>
            </a:pPr>
            <a:r>
              <a:rPr lang="en-US" sz="3400" b="1" u="sng" dirty="0" smtClean="0"/>
              <a:t>Kristine </a:t>
            </a:r>
            <a:r>
              <a:rPr lang="en-US" sz="3400" b="1" u="sng" dirty="0"/>
              <a:t>Jenkins</a:t>
            </a:r>
            <a:r>
              <a:rPr lang="en-US" sz="3400" b="1" dirty="0"/>
              <a:t>- </a:t>
            </a:r>
            <a:r>
              <a:rPr lang="en-US" sz="3400" b="1" dirty="0" smtClean="0"/>
              <a:t>  Horry</a:t>
            </a:r>
            <a:r>
              <a:rPr lang="en-US" sz="3400" b="1" dirty="0"/>
              <a:t>, Marion</a:t>
            </a:r>
          </a:p>
          <a:p>
            <a:pPr marL="0" indent="0">
              <a:buNone/>
            </a:pPr>
            <a:r>
              <a:rPr lang="en-US" sz="3400" b="1" u="sng" dirty="0" smtClean="0"/>
              <a:t>Cassandra </a:t>
            </a:r>
            <a:r>
              <a:rPr lang="en-US" sz="3400" b="1" u="sng" dirty="0"/>
              <a:t>Johnson </a:t>
            </a:r>
            <a:r>
              <a:rPr lang="en-US" sz="3400" b="1" dirty="0"/>
              <a:t>- Barnwell, Bamberg, Calhoun, </a:t>
            </a:r>
            <a:r>
              <a:rPr lang="en-US" sz="3400" b="1" dirty="0" smtClean="0"/>
              <a:t>				  Laurens</a:t>
            </a:r>
            <a:r>
              <a:rPr lang="en-US" sz="3400" b="1" dirty="0"/>
              <a:t>, Sumter </a:t>
            </a:r>
          </a:p>
          <a:p>
            <a:pPr marL="0" indent="0">
              <a:buNone/>
            </a:pPr>
            <a:r>
              <a:rPr lang="en-US" sz="3400" b="1" u="sng" dirty="0" smtClean="0"/>
              <a:t>Joy </a:t>
            </a:r>
            <a:r>
              <a:rPr lang="en-US" sz="3400" b="1" u="sng" dirty="0"/>
              <a:t>Mazur- </a:t>
            </a:r>
            <a:r>
              <a:rPr lang="en-US" sz="3400" b="1" dirty="0" smtClean="0"/>
              <a:t>   Beaufort</a:t>
            </a:r>
            <a:r>
              <a:rPr lang="en-US" sz="3400" b="1" dirty="0"/>
              <a:t>, Berkeley, Clarendon, Dorchester, </a:t>
            </a:r>
            <a:r>
              <a:rPr lang="en-US" sz="3400" b="1" dirty="0" smtClean="0"/>
              <a:t>		Georgetown</a:t>
            </a:r>
            <a:r>
              <a:rPr lang="en-US" sz="3400" b="1" dirty="0"/>
              <a:t>, Hampton, </a:t>
            </a:r>
            <a:r>
              <a:rPr lang="en-US" sz="3400" b="1" dirty="0" smtClean="0"/>
              <a:t> </a:t>
            </a:r>
            <a:r>
              <a:rPr lang="en-US" sz="3400" b="1" dirty="0"/>
              <a:t>Jasper, Orangeburg </a:t>
            </a:r>
          </a:p>
          <a:p>
            <a:pPr marL="0" indent="0">
              <a:buNone/>
            </a:pPr>
            <a:r>
              <a:rPr lang="en-US" sz="3400" b="1" u="sng" dirty="0" smtClean="0"/>
              <a:t>Marley </a:t>
            </a:r>
            <a:r>
              <a:rPr lang="en-US" sz="3400" b="1" u="sng" dirty="0"/>
              <a:t>Via </a:t>
            </a:r>
            <a:r>
              <a:rPr lang="en-US" sz="3400" b="1" dirty="0" smtClean="0"/>
              <a:t>– Aiken</a:t>
            </a:r>
            <a:r>
              <a:rPr lang="en-US" sz="3400" b="1" dirty="0"/>
              <a:t>, Edgefield, Greenwood, Lexington, </a:t>
            </a:r>
            <a:r>
              <a:rPr lang="en-US" sz="3400" b="1" dirty="0" smtClean="0"/>
              <a:t>		Newberry</a:t>
            </a:r>
            <a:r>
              <a:rPr lang="en-US" sz="3400" b="1" dirty="0"/>
              <a:t>, Saluda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660066"/>
                </a:solidFill>
                <a:latin typeface="+mj-lt"/>
              </a:rPr>
              <a:t>Early Head Start Update</a:t>
            </a:r>
          </a:p>
          <a:p>
            <a:pPr marL="0" indent="0" algn="ctr">
              <a:buNone/>
            </a:pPr>
            <a:endParaRPr lang="en-US" sz="4400" b="1" dirty="0" smtClean="0">
              <a:solidFill>
                <a:srgbClr val="660066"/>
              </a:solidFill>
              <a:latin typeface="+mj-lt"/>
            </a:endParaRPr>
          </a:p>
          <a:p>
            <a:r>
              <a:rPr lang="en-US" sz="3500" b="1" dirty="0" smtClean="0">
                <a:latin typeface="+mj-lt"/>
              </a:rPr>
              <a:t>15 anticipated partner sites in 12 counties.</a:t>
            </a:r>
          </a:p>
          <a:p>
            <a:r>
              <a:rPr lang="en-US" sz="3500" b="1" dirty="0" smtClean="0">
                <a:latin typeface="+mj-lt"/>
              </a:rPr>
              <a:t>Building inspections underway to identify necessary renovations. </a:t>
            </a:r>
          </a:p>
          <a:p>
            <a:r>
              <a:rPr lang="en-US" sz="3500" b="1" dirty="0" smtClean="0">
                <a:latin typeface="+mj-lt"/>
              </a:rPr>
              <a:t>Contracts to be issued in coming days. </a:t>
            </a:r>
          </a:p>
          <a:p>
            <a:pPr marL="0" indent="0">
              <a:buNone/>
            </a:pP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17690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BabyNet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lvl="2" indent="0">
              <a:buNone/>
            </a:pPr>
            <a:r>
              <a:rPr lang="en-US" sz="3200" b="1" dirty="0" smtClean="0"/>
              <a:t>Planning with agency partners, state and local is underway to improve system intake.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Initial Intake Coordinator and System Point of Entry Supervisor positions are being hired in 5 of 7 BabyNet Districts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Policy revisions are underway with BabyNet Program Managers’ workgroup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Budget request submitted to Governor’s Office and General Assembly for additional improvements identified in BN Think Tank sessions</a:t>
            </a:r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en-US" sz="3200" b="1" dirty="0"/>
              <a:t>Christie Duke at 803-734-4713 </a:t>
            </a:r>
            <a:r>
              <a:rPr lang="en-US" sz="3200" b="1" dirty="0" smtClean="0"/>
              <a:t>or Janice Kilburn 803-730-3084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5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ANNOUNCEMENTS</a:t>
            </a:r>
            <a:br>
              <a:rPr lang="en-US" sz="4000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Board Orientation Materials</a:t>
            </a:r>
          </a:p>
          <a:p>
            <a:r>
              <a:rPr lang="en-US" dirty="0" smtClean="0"/>
              <a:t>CTK Planning </a:t>
            </a:r>
            <a:r>
              <a:rPr lang="en-US" dirty="0" smtClean="0"/>
              <a:t>Group</a:t>
            </a:r>
          </a:p>
          <a:p>
            <a:r>
              <a:rPr lang="en-US" dirty="0" smtClean="0"/>
              <a:t>Upcoming PAT Training Opportunities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2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u="sng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Partnership Dates</a:t>
            </a:r>
            <a:endParaRPr lang="en-US" sz="4000" b="1" u="sng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029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January 27:   </a:t>
            </a:r>
            <a:r>
              <a:rPr lang="en-US" sz="2400" dirty="0" smtClean="0"/>
              <a:t>ED and Board Chair Forum 11:00 AM</a:t>
            </a:r>
          </a:p>
          <a:p>
            <a:pPr marL="0" indent="0">
              <a:buNone/>
            </a:pPr>
            <a:r>
              <a:rPr lang="en-US" sz="2400" smtClean="0"/>
              <a:t>		   State </a:t>
            </a:r>
            <a:r>
              <a:rPr lang="en-US" sz="2400" dirty="0" smtClean="0"/>
              <a:t>Board Meeting (note date change)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2400" b="1" dirty="0" smtClean="0"/>
              <a:t>February 16-17</a:t>
            </a:r>
            <a:r>
              <a:rPr lang="en-US" sz="2400" dirty="0" smtClean="0"/>
              <a:t>:  First Steps ED Leadership Meeting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 smtClean="0"/>
              <a:t>March 9-11</a:t>
            </a:r>
            <a:r>
              <a:rPr lang="en-US" sz="2400" dirty="0" smtClean="0"/>
              <a:t>:    SCANPO – South Carolina’s Nonprofit Summit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April 10-16:</a:t>
            </a:r>
            <a:r>
              <a:rPr lang="en-US" sz="2400" dirty="0" smtClean="0"/>
              <a:t>	    Week of the Young Child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414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rgbClr val="660066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660066"/>
                </a:solidFill>
                <a:latin typeface="+mj-lt"/>
              </a:rPr>
              <a:t>Legislative Update</a:t>
            </a:r>
          </a:p>
          <a:p>
            <a:pPr marL="0" indent="0" algn="ctr">
              <a:buNone/>
            </a:pPr>
            <a:endParaRPr lang="en-US" sz="4400" b="1" dirty="0" smtClean="0">
              <a:solidFill>
                <a:srgbClr val="660066"/>
              </a:solidFill>
              <a:latin typeface="+mj-lt"/>
            </a:endParaRPr>
          </a:p>
          <a:p>
            <a:r>
              <a:rPr lang="en-US" b="1" dirty="0" smtClean="0">
                <a:latin typeface="+mj-lt"/>
              </a:rPr>
              <a:t>Governor Haley’s proposal</a:t>
            </a:r>
          </a:p>
          <a:p>
            <a:r>
              <a:rPr lang="en-US" b="1" dirty="0" smtClean="0">
                <a:latin typeface="+mj-lt"/>
              </a:rPr>
              <a:t>Reauthorization Bill</a:t>
            </a:r>
          </a:p>
          <a:p>
            <a:r>
              <a:rPr lang="en-US" b="1" dirty="0" smtClean="0">
                <a:latin typeface="+mj-lt"/>
              </a:rPr>
              <a:t>Executive Budget</a:t>
            </a:r>
          </a:p>
          <a:p>
            <a:r>
              <a:rPr lang="en-US" b="1" dirty="0" smtClean="0">
                <a:latin typeface="+mj-lt"/>
              </a:rPr>
              <a:t>House Ways and Means</a:t>
            </a:r>
          </a:p>
          <a:p>
            <a:r>
              <a:rPr lang="en-US" b="1" dirty="0" smtClean="0">
                <a:latin typeface="+mj-lt"/>
              </a:rPr>
              <a:t>House Oversight Committee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1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 smtClean="0">
              <a:solidFill>
                <a:srgbClr val="660066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660066"/>
                </a:solidFill>
                <a:latin typeface="+mj-lt"/>
              </a:rPr>
              <a:t>I CAN CAMPAIGN</a:t>
            </a:r>
            <a:endParaRPr lang="en-US" sz="4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1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sdevenny\AppData\Local\Microsoft\Windows\Temporary Internet Files\Content.Outlook\KODVDKL3\I-can-PBF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01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F9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[I CAN]: Child Statements</a:t>
            </a:r>
            <a:endParaRPr lang="en-US" b="1" dirty="0">
              <a:solidFill>
                <a:srgbClr val="3F9F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000" b="1" dirty="0" smtClean="0"/>
              <a:t>Yard signs – move locations if applicable. Have more signs available</a:t>
            </a:r>
          </a:p>
          <a:p>
            <a:r>
              <a:rPr lang="en-US" sz="4000" b="1" dirty="0" smtClean="0"/>
              <a:t>Currently in Phase One (child statements)</a:t>
            </a:r>
          </a:p>
          <a:p>
            <a:r>
              <a:rPr lang="en-US" sz="4000" b="1" dirty="0" smtClean="0"/>
              <a:t>Billboards going up now with child statements, transition to adult statements in 4 weeks</a:t>
            </a:r>
          </a:p>
          <a:p>
            <a:r>
              <a:rPr lang="en-US" sz="4000" b="1" dirty="0" smtClean="0"/>
              <a:t>Web site, </a:t>
            </a:r>
            <a:r>
              <a:rPr lang="en-US" sz="4000" b="1" dirty="0" err="1" smtClean="0"/>
              <a:t>Facebook</a:t>
            </a:r>
            <a:r>
              <a:rPr lang="en-US" sz="4000" b="1" dirty="0" smtClean="0"/>
              <a:t>, Twitter: Please like, share, etc.</a:t>
            </a:r>
          </a:p>
          <a:p>
            <a:pPr lvl="1"/>
            <a:r>
              <a:rPr lang="en-US" sz="4000" b="1" dirty="0" smtClean="0"/>
              <a:t>ALL partnerships should have a </a:t>
            </a:r>
            <a:r>
              <a:rPr lang="en-US" sz="4000" b="1" dirty="0" err="1" smtClean="0"/>
              <a:t>Facebook</a:t>
            </a:r>
            <a:r>
              <a:rPr lang="en-US" sz="4000" b="1" dirty="0" smtClean="0"/>
              <a:t> page</a:t>
            </a:r>
          </a:p>
          <a:p>
            <a:r>
              <a:rPr lang="en-US" sz="4000" b="1" dirty="0" smtClean="0"/>
              <a:t>Child statements available for partnerships via Dropbox in multiple sizes: Facebook banner, Instagram, newspaper ad</a:t>
            </a:r>
            <a:br>
              <a:rPr lang="en-US" sz="4000" b="1" dirty="0" smtClean="0"/>
            </a:br>
            <a:r>
              <a:rPr lang="en-US" sz="4000" u="sng" dirty="0">
                <a:hlinkClick r:id="rId2"/>
              </a:rPr>
              <a:t>https://www.dropbox.com/sh/sfnwul88865am7i/AABdefcWss9qDEswDyLyVAqPa?dl=0</a:t>
            </a:r>
            <a:endParaRPr lang="en-US" sz="4000" dirty="0"/>
          </a:p>
          <a:p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70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Facebook Banner</a:t>
            </a:r>
            <a:br>
              <a:rPr lang="en-US" dirty="0" smtClean="0"/>
            </a:br>
            <a:r>
              <a:rPr lang="en-US" dirty="0" smtClean="0"/>
              <a:t>I Can Media/I Can Media Images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95600"/>
            <a:ext cx="6587121" cy="2438241"/>
          </a:xfrm>
        </p:spPr>
      </p:pic>
    </p:spTree>
    <p:extLst>
      <p:ext uri="{BB962C8B-B14F-4D97-AF65-F5344CB8AC3E}">
        <p14:creationId xmlns:p14="http://schemas.microsoft.com/office/powerpoint/2010/main" val="32088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Instagram</a:t>
            </a:r>
            <a:br>
              <a:rPr lang="en-US" dirty="0" smtClean="0"/>
            </a:br>
            <a:r>
              <a:rPr lang="en-US" dirty="0" smtClean="0"/>
              <a:t>I Can Media/I Can Media Images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09800"/>
            <a:ext cx="3792960" cy="3792960"/>
          </a:xfrm>
        </p:spPr>
      </p:pic>
    </p:spTree>
    <p:extLst>
      <p:ext uri="{BB962C8B-B14F-4D97-AF65-F5344CB8AC3E}">
        <p14:creationId xmlns:p14="http://schemas.microsoft.com/office/powerpoint/2010/main" val="139852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Newspaper ad</a:t>
            </a:r>
            <a:br>
              <a:rPr lang="en-US" dirty="0" smtClean="0"/>
            </a:br>
            <a:r>
              <a:rPr lang="en-US" dirty="0" smtClean="0"/>
              <a:t>I Can Media/I Can Media Images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52600"/>
            <a:ext cx="2296148" cy="4666968"/>
          </a:xfrm>
        </p:spPr>
      </p:pic>
    </p:spTree>
    <p:extLst>
      <p:ext uri="{BB962C8B-B14F-4D97-AF65-F5344CB8AC3E}">
        <p14:creationId xmlns:p14="http://schemas.microsoft.com/office/powerpoint/2010/main" val="6254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miumSlides-South-Carolina-Ma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8105</TotalTime>
  <Words>817</Words>
  <Application>Microsoft Office PowerPoint</Application>
  <PresentationFormat>On-screen Show (4:3)</PresentationFormat>
  <Paragraphs>143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PremiumSlides-South-Carolina-Map</vt:lpstr>
      <vt:lpstr>3_Office Theme</vt:lpstr>
      <vt:lpstr>1_Office Theme</vt:lpstr>
      <vt:lpstr>PowerPoint Presentation</vt:lpstr>
      <vt:lpstr> Today’s Agenda </vt:lpstr>
      <vt:lpstr>PowerPoint Presentation</vt:lpstr>
      <vt:lpstr>PowerPoint Presentation</vt:lpstr>
      <vt:lpstr>PowerPoint Presentation</vt:lpstr>
      <vt:lpstr>[I CAN]: Child Statements</vt:lpstr>
      <vt:lpstr>Facebook Banner I Can Media/I Can Media Images</vt:lpstr>
      <vt:lpstr>Instagram I Can Media/I Can Media Images</vt:lpstr>
      <vt:lpstr>Newspaper ad I Can Media/I Can Media Images</vt:lpstr>
      <vt:lpstr>[I CAN]: Adult Statements</vt:lpstr>
      <vt:lpstr>I Can Media/(your county folder)</vt:lpstr>
      <vt:lpstr>I Can Media/(your county folder)</vt:lpstr>
      <vt:lpstr>I CAN: Phase THREE (MARCH-APRIL)</vt:lpstr>
      <vt:lpstr>PowerPoint Presentation</vt:lpstr>
      <vt:lpstr>PowerPoint Presentation</vt:lpstr>
      <vt:lpstr>Data System Reminders</vt:lpstr>
      <vt:lpstr>PowerPoint Presentation</vt:lpstr>
      <vt:lpstr>Time Line</vt:lpstr>
      <vt:lpstr>PowerPoint Presentation</vt:lpstr>
      <vt:lpstr>SCANPO Summit </vt:lpstr>
      <vt:lpstr>4K Update </vt:lpstr>
      <vt:lpstr>4K Update </vt:lpstr>
      <vt:lpstr>4K Territories: </vt:lpstr>
      <vt:lpstr>PowerPoint Presentation</vt:lpstr>
      <vt:lpstr>BabyNet Update</vt:lpstr>
      <vt:lpstr> ANNOUNCEMENTS </vt:lpstr>
      <vt:lpstr>Key Partnership Dates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Robertson, Debbie</cp:lastModifiedBy>
  <cp:revision>458</cp:revision>
  <cp:lastPrinted>2016-01-19T14:47:27Z</cp:lastPrinted>
  <dcterms:created xsi:type="dcterms:W3CDTF">2016-01-18T14:30:53Z</dcterms:created>
  <dcterms:modified xsi:type="dcterms:W3CDTF">2016-01-19T17:01:15Z</dcterms:modified>
</cp:coreProperties>
</file>