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19"/>
  </p:notesMasterIdLst>
  <p:handoutMasterIdLst>
    <p:handoutMasterId r:id="rId20"/>
  </p:handoutMasterIdLst>
  <p:sldIdLst>
    <p:sldId id="462" r:id="rId5"/>
    <p:sldId id="465" r:id="rId6"/>
    <p:sldId id="477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70" r:id="rId17"/>
    <p:sldId id="47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3F9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66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15689-CDE2-4C8D-A19B-2888B4F5EEFF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DC4EE-1243-48A5-9C79-76934922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6BF2C-5B40-404D-B05C-E270CD5D79E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117BCB-5B06-49DD-956B-91A6B8332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 and welcome to Part 1 of Starting Small: The First Steps Guide to Early Literacy.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0EC5A-D49D-4E38-809A-3AC93810D06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EF01-87D4-4B52-8F6D-547913E13332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7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565C-11C5-43AA-9812-D852D9EEE9B0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6DF-4728-4E4E-9D9E-B20D7783B045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072B-199F-4E21-8917-CBCA2757EA88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A90B-7E1C-4275-B00A-FA80A91728AF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6C34-1021-4459-8D39-8AC8D5272664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A9D-FC92-43A1-ABD2-A760EDD4623D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154-B977-49D2-B399-9CAFE00FE15A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385-0DC1-48B9-8998-28A79E739244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D7B1-10A9-4705-BC47-741A127667B9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4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84CA-210B-4E97-8E5B-7E33D1E66044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6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4"/>
            <a:ext cx="9144000" cy="5619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6524628"/>
            <a:ext cx="9144000" cy="3333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123CA4-8F64-46F1-B606-2C9DC6FC79CE}" type="datetime1">
              <a:rPr lang="en-US" smtClean="0">
                <a:solidFill>
                  <a:prstClr val="white"/>
                </a:solidFill>
              </a:rPr>
              <a:pPr/>
              <a:t>3/23/2015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ead-in-sc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317750" y="0"/>
            <a:ext cx="2487613" cy="2441575"/>
          </a:xfrm>
          <a:solidFill>
            <a:srgbClr val="FFFF00"/>
          </a:solidFill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763" y="2436813"/>
            <a:ext cx="6875463" cy="2292350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March Leadership</a:t>
            </a: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Webinar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4340" name="Picture 2" descr="C:\Users\dwuori\Desktop\NEW First Steps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41862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5875"/>
            <a:ext cx="233838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0" y="4648200"/>
            <a:ext cx="4635500" cy="2209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6305550" y="4727575"/>
            <a:ext cx="2833688" cy="2130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6482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338602" y="4875937"/>
            <a:ext cx="403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</a:rPr>
              <a:t>March24,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2015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10:00-11:30am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To access this meeting by voice, please dial 888-537-7715,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participant code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52045398</a:t>
            </a:r>
            <a:r>
              <a:rPr lang="en-US" altLang="en-US" sz="1800" b="1" dirty="0">
                <a:solidFill>
                  <a:srgbClr val="000000"/>
                </a:solidFill>
              </a:rPr>
              <a:t>#</a:t>
            </a:r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2438400"/>
            <a:ext cx="2332037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1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SECTION 2: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ACCOUNTABILITY STANDARDS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Three  new  risk  factors added for targeting: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English is not primary language spoken in the home, when combined with one or more additional risk factors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Single parent household and has need of other services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Transient/numerous family relocations and/or homeless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9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SECTION 2: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ACCOUNTABILITY STANDARDS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EARLY IDENTIFICATION AND </a:t>
            </a:r>
            <a:r>
              <a:rPr lang="en-US" u="sng" dirty="0" smtClean="0"/>
              <a:t>REFERRAL</a:t>
            </a:r>
          </a:p>
          <a:p>
            <a:r>
              <a:rPr lang="en-US" dirty="0" smtClean="0"/>
              <a:t>Serve as </a:t>
            </a:r>
            <a:r>
              <a:rPr lang="en-US" dirty="0"/>
              <a:t>a local portal connecting </a:t>
            </a:r>
            <a:r>
              <a:rPr lang="en-US" dirty="0" smtClean="0"/>
              <a:t>families with young children with suspected delays in development to </a:t>
            </a:r>
            <a:r>
              <a:rPr lang="en-US" dirty="0"/>
              <a:t>community-based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Target:  any </a:t>
            </a:r>
            <a:r>
              <a:rPr lang="en-US" dirty="0"/>
              <a:t>child ages birth to </a:t>
            </a:r>
            <a:r>
              <a:rPr lang="en-US" u="sng" dirty="0"/>
              <a:t>five years </a:t>
            </a:r>
            <a:r>
              <a:rPr lang="en-US" dirty="0"/>
              <a:t>with suspected delays in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For child&gt; 34.5 months - referral to </a:t>
            </a:r>
            <a:r>
              <a:rPr lang="en-US" dirty="0"/>
              <a:t>the local school district </a:t>
            </a:r>
            <a:r>
              <a:rPr lang="en-US" dirty="0" smtClean="0"/>
              <a:t>for </a:t>
            </a:r>
            <a:r>
              <a:rPr lang="en-US" dirty="0"/>
              <a:t>IDEA Part B services.</a:t>
            </a:r>
          </a:p>
        </p:txBody>
      </p:sp>
    </p:spTree>
    <p:extLst>
      <p:ext uri="{BB962C8B-B14F-4D97-AF65-F5344CB8AC3E}">
        <p14:creationId xmlns:p14="http://schemas.microsoft.com/office/powerpoint/2010/main" val="277457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SECTION 2: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ACCOUNTABILITY STANDARDS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CHILD CARE QUALITY </a:t>
            </a:r>
            <a:r>
              <a:rPr lang="en-US" u="sng" dirty="0" smtClean="0"/>
              <a:t>ENHANCEMENT</a:t>
            </a:r>
          </a:p>
          <a:p>
            <a:r>
              <a:rPr lang="en-US" dirty="0" smtClean="0"/>
              <a:t>Definitions of consultation, coaching and mentoring added to align with Evidence Based Best Practice descriptions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marL="0" indent="0">
              <a:buNone/>
            </a:pPr>
            <a:r>
              <a:rPr lang="en-US" u="sng" dirty="0" smtClean="0"/>
              <a:t>CHILD </a:t>
            </a:r>
            <a:r>
              <a:rPr lang="en-US" u="sng" dirty="0"/>
              <a:t>CARE </a:t>
            </a:r>
            <a:r>
              <a:rPr lang="en-US" u="sng" dirty="0" smtClean="0"/>
              <a:t>TRAINING</a:t>
            </a:r>
          </a:p>
          <a:p>
            <a:r>
              <a:rPr lang="en-US" dirty="0" smtClean="0"/>
              <a:t>Partnerships </a:t>
            </a:r>
            <a:r>
              <a:rPr lang="en-US" dirty="0"/>
              <a:t>will use the </a:t>
            </a:r>
            <a:r>
              <a:rPr lang="en-US" dirty="0" smtClean="0"/>
              <a:t>FS online data collection system to </a:t>
            </a:r>
            <a:r>
              <a:rPr lang="en-US" dirty="0"/>
              <a:t>track follow-up visits and other consultation activities with child care providers.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Read-In TUESDAY</a:t>
            </a:r>
            <a:r>
              <a:rPr lang="en-US" dirty="0"/>
              <a:t>, APRIL 14, </a:t>
            </a:r>
            <a:r>
              <a:rPr lang="en-US" dirty="0" smtClean="0"/>
              <a:t>2015</a:t>
            </a:r>
          </a:p>
          <a:p>
            <a:pPr marL="0" indent="0">
              <a:buNone/>
            </a:pPr>
            <a:r>
              <a:rPr lang="en-US" sz="2400" b="1" dirty="0"/>
              <a:t>BOOKS ON PARADE</a:t>
            </a:r>
            <a:r>
              <a:rPr lang="en-US" sz="2400" dirty="0"/>
              <a:t> at the 2015 SC Read-In! </a:t>
            </a:r>
            <a:r>
              <a:rPr lang="en-US" sz="2400" dirty="0" smtClean="0"/>
              <a:t>  Bring </a:t>
            </a:r>
            <a:r>
              <a:rPr lang="en-US" sz="2400" dirty="0"/>
              <a:t>your favorite book to read on the State House grounds after the event</a:t>
            </a:r>
            <a:r>
              <a:rPr lang="en-US" sz="2400" dirty="0" smtClean="0"/>
              <a:t>.   </a:t>
            </a:r>
          </a:p>
          <a:p>
            <a:pPr marL="0" indent="0">
              <a:buNone/>
            </a:pPr>
            <a:r>
              <a:rPr lang="en-US" sz="2400" dirty="0" smtClean="0"/>
              <a:t>Register by April 1  -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://read-in-sc.org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Celebrate NAEYC's Week of the Young Child™ </a:t>
            </a:r>
            <a:r>
              <a:rPr lang="en-US" sz="2400" b="1" dirty="0"/>
              <a:t>April 12 –18, </a:t>
            </a:r>
            <a:r>
              <a:rPr lang="en-US" sz="2400" b="1" dirty="0" smtClean="0"/>
              <a:t>2015</a:t>
            </a:r>
            <a:r>
              <a:rPr lang="en-US" sz="2400" dirty="0" smtClean="0"/>
              <a:t>	Partnership </a:t>
            </a:r>
            <a:r>
              <a:rPr lang="en-US" sz="2400" dirty="0"/>
              <a:t>Board Meeting – </a:t>
            </a:r>
            <a:r>
              <a:rPr lang="en-US" sz="2400" dirty="0" smtClean="0"/>
              <a:t>Columbia </a:t>
            </a: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CTK Planning </a:t>
            </a:r>
          </a:p>
          <a:p>
            <a:r>
              <a:rPr lang="en-US" sz="2400" dirty="0" smtClean="0"/>
              <a:t>Send preliminary count to Samantha </a:t>
            </a:r>
            <a:r>
              <a:rPr lang="en-US" sz="2400" dirty="0" smtClean="0"/>
              <a:t>Ingram</a:t>
            </a:r>
            <a:endParaRPr lang="en-US" sz="2400" dirty="0" smtClean="0"/>
          </a:p>
          <a:p>
            <a:r>
              <a:rPr lang="en-US" sz="2400" dirty="0" smtClean="0"/>
              <a:t>Toolkit order forms and CTK fax </a:t>
            </a:r>
            <a:r>
              <a:rPr lang="en-US" sz="2400" smtClean="0"/>
              <a:t>back forms </a:t>
            </a:r>
            <a:r>
              <a:rPr lang="en-US" sz="2400" dirty="0" smtClean="0"/>
              <a:t>sent out 3/20/15</a:t>
            </a:r>
            <a:endParaRPr lang="en-US" sz="2400" dirty="0"/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Other </a:t>
            </a:r>
            <a:r>
              <a:rPr lang="en-US" sz="3000" b="1" dirty="0" smtClean="0"/>
              <a:t>Announcements </a:t>
            </a:r>
            <a:r>
              <a:rPr lang="en-US" sz="2400" dirty="0" smtClean="0"/>
              <a:t>– news from the partnerships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75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8367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March 26</a:t>
            </a:r>
            <a:r>
              <a:rPr lang="en-US" sz="2800" b="1" u="sng" baseline="30000" dirty="0" smtClean="0"/>
              <a:t>th</a:t>
            </a:r>
            <a:r>
              <a:rPr lang="en-US" sz="2800" b="1" u="sng" dirty="0" smtClean="0"/>
              <a:t> </a:t>
            </a:r>
            <a:r>
              <a:rPr lang="en-US" sz="2800" dirty="0" smtClean="0"/>
              <a:t>, 1:00 PM – First Steps Study Committee. 110 Blatt Building</a:t>
            </a:r>
          </a:p>
          <a:p>
            <a:r>
              <a:rPr lang="en-US" sz="2800" b="1" u="sng" dirty="0" smtClean="0"/>
              <a:t>April </a:t>
            </a:r>
            <a:r>
              <a:rPr lang="en-US" sz="2800" b="1" u="sng" dirty="0"/>
              <a:t>14</a:t>
            </a:r>
            <a:r>
              <a:rPr lang="en-US" sz="2800" b="1" u="sng" baseline="30000" dirty="0"/>
              <a:t>th</a:t>
            </a:r>
            <a:r>
              <a:rPr lang="en-US" sz="2800" dirty="0"/>
              <a:t>, 1:00 to 4:00 </a:t>
            </a:r>
            <a:r>
              <a:rPr lang="en-US" sz="2800" dirty="0" smtClean="0"/>
              <a:t>PM -</a:t>
            </a:r>
            <a:r>
              <a:rPr lang="en-US" sz="2800" dirty="0" smtClean="0"/>
              <a:t>Board To Board Dialogue and Planning Session 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Wide </a:t>
            </a:r>
            <a:r>
              <a:rPr lang="en-US" sz="2800" dirty="0" smtClean="0"/>
              <a:t>ED Meeting </a:t>
            </a:r>
            <a:r>
              <a:rPr lang="en-US" sz="2800" dirty="0"/>
              <a:t>Dates</a:t>
            </a:r>
            <a:endParaRPr lang="en-US" sz="2800" dirty="0" smtClean="0"/>
          </a:p>
          <a:p>
            <a:pPr lvl="1"/>
            <a:r>
              <a:rPr lang="en-US" sz="2000" dirty="0" smtClean="0"/>
              <a:t>March 5, Thursday</a:t>
            </a:r>
          </a:p>
          <a:p>
            <a:pPr lvl="1"/>
            <a:r>
              <a:rPr lang="en-US" sz="2000" strike="sngStrike" dirty="0" smtClean="0"/>
              <a:t>May 14, Thursday</a:t>
            </a:r>
          </a:p>
          <a:p>
            <a:pPr lvl="1"/>
            <a:r>
              <a:rPr lang="en-US" sz="2000" dirty="0" smtClean="0"/>
              <a:t>September 10, Thursday</a:t>
            </a:r>
          </a:p>
          <a:p>
            <a:pPr lvl="1"/>
            <a:r>
              <a:rPr lang="en-US" sz="2000" dirty="0" smtClean="0"/>
              <a:t>November 19, </a:t>
            </a:r>
            <a:r>
              <a:rPr lang="en-US" sz="2000" dirty="0" smtClean="0"/>
              <a:t>Thursday</a:t>
            </a:r>
          </a:p>
          <a:p>
            <a:r>
              <a:rPr lang="en-US" sz="2800" b="1" u="sng" dirty="0" smtClean="0"/>
              <a:t>June 18</a:t>
            </a:r>
            <a:r>
              <a:rPr lang="en-US" sz="2800" b="1" u="sng" baseline="30000" dirty="0" smtClean="0"/>
              <a:t>th</a:t>
            </a:r>
            <a:r>
              <a:rPr lang="en-US" sz="2800" b="1" dirty="0" smtClean="0"/>
              <a:t>, </a:t>
            </a:r>
            <a:r>
              <a:rPr lang="en-US" sz="2800" dirty="0" smtClean="0"/>
              <a:t>2:00 PM- </a:t>
            </a:r>
            <a:r>
              <a:rPr lang="en-US" sz="2800" dirty="0" err="1" smtClean="0"/>
              <a:t>FirstSteps</a:t>
            </a:r>
            <a:r>
              <a:rPr lang="en-US" sz="2800" dirty="0" smtClean="0"/>
              <a:t> </a:t>
            </a:r>
            <a:r>
              <a:rPr lang="en-US" sz="2800" dirty="0" smtClean="0"/>
              <a:t>State Board Meeting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56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</a:t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457200" lvl="1" indent="0">
              <a:spcBef>
                <a:spcPts val="0"/>
              </a:spcBef>
              <a:buNone/>
            </a:pPr>
            <a:endParaRPr lang="en-US" sz="20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en-US" b="1" i="1" dirty="0" smtClean="0">
                <a:solidFill>
                  <a:prstClr val="black"/>
                </a:solidFill>
              </a:rPr>
              <a:t>W</a:t>
            </a:r>
            <a:r>
              <a:rPr lang="en-US" b="1" i="1" dirty="0" smtClean="0"/>
              <a:t>elcome </a:t>
            </a:r>
            <a:r>
              <a:rPr lang="en-US" b="1" i="1" dirty="0"/>
              <a:t>and </a:t>
            </a:r>
            <a:r>
              <a:rPr lang="en-US" b="1" i="1" dirty="0" smtClean="0"/>
              <a:t>introductions</a:t>
            </a:r>
          </a:p>
          <a:p>
            <a:pPr marL="342900" lvl="0" indent="-342900">
              <a:buAutoNum type="arabicPeriod"/>
            </a:pPr>
            <a:endParaRPr lang="en-US" b="1" i="1" dirty="0" smtClean="0"/>
          </a:p>
          <a:p>
            <a:pPr marL="342900" lvl="0" indent="-342900">
              <a:buAutoNum type="arabicPeriod" startAt="2"/>
            </a:pPr>
            <a:r>
              <a:rPr lang="en-US" b="1" i="1" dirty="0" smtClean="0"/>
              <a:t>State </a:t>
            </a:r>
            <a:r>
              <a:rPr lang="en-US" b="1" i="1" dirty="0"/>
              <a:t>Board </a:t>
            </a:r>
            <a:r>
              <a:rPr lang="en-US" b="1" i="1" dirty="0" smtClean="0"/>
              <a:t>Update</a:t>
            </a:r>
          </a:p>
          <a:p>
            <a:pPr marL="342900" lvl="0" indent="-342900">
              <a:buAutoNum type="arabicPeriod" startAt="2"/>
            </a:pPr>
            <a:endParaRPr lang="en-US" b="1" i="1" dirty="0"/>
          </a:p>
          <a:p>
            <a:pPr marL="342900" lvl="0" indent="-342900">
              <a:buAutoNum type="arabicPeriod" startAt="2"/>
            </a:pPr>
            <a:r>
              <a:rPr lang="en-US" b="1" i="1" dirty="0" smtClean="0"/>
              <a:t>Legislative Update</a:t>
            </a:r>
            <a:endParaRPr lang="en-US" b="1" i="1" dirty="0"/>
          </a:p>
          <a:p>
            <a:r>
              <a:rPr lang="en-US" b="1" i="1" dirty="0"/>
              <a:t> </a:t>
            </a:r>
          </a:p>
          <a:p>
            <a:pPr lvl="0"/>
            <a:r>
              <a:rPr lang="en-US" b="1" i="1" dirty="0" smtClean="0"/>
              <a:t>3.  </a:t>
            </a:r>
            <a:r>
              <a:rPr lang="en-US" b="1" i="1" dirty="0" smtClean="0"/>
              <a:t>FY </a:t>
            </a:r>
            <a:r>
              <a:rPr lang="en-US" b="1" i="1" dirty="0"/>
              <a:t>16 Renewal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T</a:t>
            </a:r>
            <a:r>
              <a:rPr lang="en-US" b="1" i="1" dirty="0" smtClean="0"/>
              <a:t>imeline</a:t>
            </a:r>
            <a:endParaRPr lang="en-US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Partnership &amp; Program Accountability </a:t>
            </a:r>
            <a:r>
              <a:rPr lang="en-US" b="1" i="1" dirty="0" smtClean="0"/>
              <a:t>Standards Changes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Renewal Plan Template</a:t>
            </a:r>
            <a:endParaRPr lang="en-US" b="1" i="1" dirty="0"/>
          </a:p>
          <a:p>
            <a:r>
              <a:rPr lang="en-US" b="1" i="1" dirty="0"/>
              <a:t> </a:t>
            </a:r>
          </a:p>
          <a:p>
            <a:pPr lvl="0"/>
            <a:r>
              <a:rPr lang="en-US" b="1" i="1" dirty="0" smtClean="0"/>
              <a:t>4.  </a:t>
            </a:r>
            <a:r>
              <a:rPr lang="en-US" b="1" i="1" dirty="0" smtClean="0"/>
              <a:t>4-K </a:t>
            </a:r>
            <a:r>
              <a:rPr lang="en-US" b="1" i="1" dirty="0"/>
              <a:t>Update </a:t>
            </a:r>
          </a:p>
          <a:p>
            <a:r>
              <a:rPr lang="en-US" b="1" i="1" dirty="0"/>
              <a:t> </a:t>
            </a:r>
          </a:p>
          <a:p>
            <a:pPr lvl="0"/>
            <a:r>
              <a:rPr lang="en-US" b="1" i="1" dirty="0" smtClean="0"/>
              <a:t>5.  </a:t>
            </a:r>
            <a:r>
              <a:rPr lang="en-US" b="1" i="1" dirty="0" smtClean="0"/>
              <a:t>Baby </a:t>
            </a:r>
            <a:r>
              <a:rPr lang="en-US" b="1" i="1" dirty="0"/>
              <a:t>Net Update</a:t>
            </a:r>
          </a:p>
          <a:p>
            <a:r>
              <a:rPr lang="en-US" b="1" i="1" dirty="0"/>
              <a:t> </a:t>
            </a:r>
          </a:p>
          <a:p>
            <a:pPr marL="342900" lvl="0" indent="-342900">
              <a:buAutoNum type="arabicPeriod" startAt="6"/>
            </a:pPr>
            <a:r>
              <a:rPr lang="en-US" b="1" i="1" dirty="0" smtClean="0"/>
              <a:t>Announcements</a:t>
            </a:r>
            <a:endParaRPr lang="en-US" b="1" i="1" dirty="0"/>
          </a:p>
          <a:p>
            <a:pPr marL="576263" indent="-576263"/>
            <a:endParaRPr lang="en-US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16 Renewal 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>
            <a:noAutofit/>
          </a:bodyPr>
          <a:lstStyle/>
          <a:p>
            <a:r>
              <a:rPr lang="en-US" sz="1800" b="1" dirty="0"/>
              <a:t>March 19 </a:t>
            </a:r>
            <a:r>
              <a:rPr lang="en-US" sz="1800" dirty="0"/>
              <a:t>– State Board Meeting - Review and adoption of proposed </a:t>
            </a:r>
            <a:r>
              <a:rPr lang="en-US" sz="1800" dirty="0" smtClean="0"/>
              <a:t>FY16 </a:t>
            </a:r>
            <a:r>
              <a:rPr lang="en-US" sz="1800" dirty="0"/>
              <a:t>Program Standards and Tentative Partnership Allocations by State BOT </a:t>
            </a:r>
          </a:p>
          <a:p>
            <a:endParaRPr lang="en-US" sz="1800" dirty="0"/>
          </a:p>
          <a:p>
            <a:r>
              <a:rPr lang="en-US" sz="1800" b="1" dirty="0"/>
              <a:t>March 20</a:t>
            </a:r>
            <a:r>
              <a:rPr lang="en-US" sz="1800" dirty="0"/>
              <a:t>- Renewal Plan Template, FY 16 Standards and Projected Allocations sent out </a:t>
            </a:r>
          </a:p>
          <a:p>
            <a:endParaRPr lang="en-US" sz="1800" dirty="0"/>
          </a:p>
          <a:p>
            <a:r>
              <a:rPr lang="en-US" sz="1800" b="1" dirty="0"/>
              <a:t>March 24 </a:t>
            </a:r>
            <a:r>
              <a:rPr lang="en-US" sz="1800" dirty="0"/>
              <a:t>– Webinar to review Renewal Plan </a:t>
            </a:r>
            <a:r>
              <a:rPr lang="en-US" sz="1800" dirty="0" smtClean="0"/>
              <a:t>Template</a:t>
            </a:r>
          </a:p>
          <a:p>
            <a:endParaRPr lang="en-US" sz="1800" dirty="0"/>
          </a:p>
          <a:p>
            <a:r>
              <a:rPr lang="en-US" sz="1800" b="1" dirty="0" smtClean="0"/>
              <a:t>April 30 </a:t>
            </a:r>
            <a:r>
              <a:rPr lang="en-US" sz="1800" dirty="0" smtClean="0"/>
              <a:t>–Data entry completed (as much as possible)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 smtClean="0"/>
              <a:t>May </a:t>
            </a:r>
            <a:r>
              <a:rPr lang="en-US" sz="1800" b="1" dirty="0"/>
              <a:t>8 </a:t>
            </a:r>
            <a:r>
              <a:rPr lang="en-US" sz="1800" dirty="0"/>
              <a:t>- Final date for FY </a:t>
            </a:r>
            <a:r>
              <a:rPr lang="en-US" sz="1800" dirty="0" smtClean="0"/>
              <a:t>16 </a:t>
            </a:r>
            <a:r>
              <a:rPr lang="en-US" sz="1800" dirty="0"/>
              <a:t>Renewal Plan submission (7 weeks from when sent out)</a:t>
            </a:r>
          </a:p>
          <a:p>
            <a:endParaRPr lang="en-US" sz="1800" dirty="0"/>
          </a:p>
          <a:p>
            <a:r>
              <a:rPr lang="en-US" sz="1800" b="1" dirty="0" smtClean="0"/>
              <a:t>June 2</a:t>
            </a:r>
            <a:r>
              <a:rPr lang="en-US" sz="1800" dirty="0" smtClean="0"/>
              <a:t>– </a:t>
            </a:r>
            <a:r>
              <a:rPr lang="en-US" sz="1800" dirty="0"/>
              <a:t>Data entry deadline for renewal plan review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June 18</a:t>
            </a:r>
            <a:r>
              <a:rPr lang="en-US" sz="1800" dirty="0"/>
              <a:t>– State BOT review and renewal plan approval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198322" y="3244334"/>
            <a:ext cx="27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Tuesday, March 24 at 10am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FY16 PARTNERSHIP STANDARDS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8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FY16 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and Program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 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000" b="1" i="1" dirty="0"/>
              <a:t>Effective July 1, 2015 – June 30,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Outline expectations for local </a:t>
            </a:r>
            <a:r>
              <a:rPr lang="en-US" dirty="0"/>
              <a:t>First Steps Partnerships </a:t>
            </a:r>
            <a:r>
              <a:rPr lang="en-US" dirty="0" smtClean="0"/>
              <a:t>regarding programmatic</a:t>
            </a:r>
            <a:r>
              <a:rPr lang="en-US" dirty="0"/>
              <a:t>, operational, financial, and administrative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Updated annually by State  Board of Trustees</a:t>
            </a:r>
          </a:p>
          <a:p>
            <a:r>
              <a:rPr lang="en-US" dirty="0" smtClean="0"/>
              <a:t>Attached </a:t>
            </a:r>
            <a:r>
              <a:rPr lang="en-US" dirty="0"/>
              <a:t>to the 2015-16 grant agreement </a:t>
            </a:r>
            <a:endParaRPr lang="en-US" dirty="0" smtClean="0"/>
          </a:p>
          <a:p>
            <a:r>
              <a:rPr lang="en-US" dirty="0" smtClean="0"/>
              <a:t>Organized in two sections: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Partnership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Program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40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  Approvals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 </a:t>
            </a:r>
            <a:r>
              <a:rPr lang="en-US" dirty="0"/>
              <a:t>of non-compliance, issued by the </a:t>
            </a:r>
            <a:r>
              <a:rPr lang="en-US" dirty="0" smtClean="0"/>
              <a:t>Board </a:t>
            </a:r>
            <a:r>
              <a:rPr lang="en-US" dirty="0"/>
              <a:t>of Trustees upon recommendation by the State </a:t>
            </a:r>
            <a:r>
              <a:rPr lang="en-US" dirty="0" smtClean="0"/>
              <a:t>Office,  during renewal review  </a:t>
            </a:r>
          </a:p>
          <a:p>
            <a:r>
              <a:rPr lang="en-US" dirty="0" smtClean="0"/>
              <a:t>Local </a:t>
            </a:r>
            <a:r>
              <a:rPr lang="en-US" dirty="0"/>
              <a:t>partnership </a:t>
            </a:r>
            <a:r>
              <a:rPr lang="en-US" b="1" u="sng" dirty="0"/>
              <a:t>must </a:t>
            </a:r>
            <a:r>
              <a:rPr lang="en-US" b="1" u="sng" dirty="0" smtClean="0"/>
              <a:t>submit a compliance plan that includes TA and monitoring. </a:t>
            </a:r>
          </a:p>
          <a:p>
            <a:r>
              <a:rPr lang="en-US" dirty="0" smtClean="0"/>
              <a:t>Conditional </a:t>
            </a:r>
            <a:r>
              <a:rPr lang="en-US" dirty="0"/>
              <a:t>Approvals </a:t>
            </a:r>
            <a:r>
              <a:rPr lang="en-US" dirty="0" smtClean="0"/>
              <a:t>are attached </a:t>
            </a:r>
            <a:r>
              <a:rPr lang="en-US" dirty="0"/>
              <a:t>to the partnership’s grant agreement </a:t>
            </a:r>
            <a:r>
              <a:rPr lang="en-US" dirty="0" smtClean="0"/>
              <a:t>as </a:t>
            </a:r>
            <a:r>
              <a:rPr lang="en-US" dirty="0"/>
              <a:t>a contractual </a:t>
            </a:r>
            <a:r>
              <a:rPr lang="en-US" dirty="0" smtClean="0"/>
              <a:t>obligation.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5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SECTION 1: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STEPS PARTNERSHIP ACCOUNTABILITY STANDARDS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4000" b="1" dirty="0" smtClean="0"/>
              <a:t>GOVERNANCE </a:t>
            </a:r>
            <a:r>
              <a:rPr lang="en-US" sz="4000" b="1" dirty="0"/>
              <a:t>AND OPERATIONS</a:t>
            </a:r>
            <a:br>
              <a:rPr lang="en-US" sz="4000" b="1" dirty="0"/>
            </a:br>
            <a:endParaRPr lang="en-US" sz="4000" dirty="0"/>
          </a:p>
          <a:p>
            <a:pPr marL="0" indent="0">
              <a:buNone/>
            </a:pPr>
            <a:r>
              <a:rPr lang="en-US" sz="3600" i="1" dirty="0" smtClean="0"/>
              <a:t>Additions as  per Act 287: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Local partnerships shall </a:t>
            </a:r>
            <a:r>
              <a:rPr lang="en-US" u="sng" dirty="0"/>
              <a:t>maintain a current local board roster with email contact information on file with SCFS </a:t>
            </a:r>
            <a:r>
              <a:rPr lang="en-US" dirty="0"/>
              <a:t>(Section 11. Section 59-152-60(A)).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11. Local partnerships shall </a:t>
            </a:r>
            <a:r>
              <a:rPr lang="en-US" u="sng" dirty="0"/>
              <a:t>submit signed, electronic copies of board minutes for the prior fiscal year to SCFS</a:t>
            </a:r>
            <a:r>
              <a:rPr lang="en-US" dirty="0"/>
              <a:t>, on behalf of the state board, by the deadline for submitting partnership Annual Reports (Section 11. Section 59-152-70(A)(8)).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SECTION 1: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STEPS PARTNERSHIP ACCOUNTABILITY STANDARDS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600" b="1" dirty="0" smtClean="0"/>
              <a:t>FISCAL </a:t>
            </a:r>
            <a:r>
              <a:rPr lang="en-US" sz="3600" b="1" dirty="0"/>
              <a:t>ACCOUNTABILITY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r>
              <a:rPr lang="en-US" dirty="0" smtClean="0"/>
              <a:t>Finance </a:t>
            </a:r>
            <a:r>
              <a:rPr lang="en-US" dirty="0"/>
              <a:t>Office will certify available carry-forward per partnership by October 15. </a:t>
            </a:r>
            <a:endParaRPr lang="en-US" dirty="0" smtClean="0"/>
          </a:p>
          <a:p>
            <a:r>
              <a:rPr lang="en-US" dirty="0" smtClean="0"/>
              <a:t>Partnerships with FY 15 carry-forward </a:t>
            </a:r>
            <a:r>
              <a:rPr lang="en-US" u="sng" dirty="0" smtClean="0"/>
              <a:t>exceeding </a:t>
            </a:r>
            <a:r>
              <a:rPr lang="en-US" u="sng" dirty="0"/>
              <a:t>15% of their FY16 </a:t>
            </a:r>
            <a:r>
              <a:rPr lang="en-US" u="sng" dirty="0" smtClean="0"/>
              <a:t>state allocation</a:t>
            </a:r>
            <a:r>
              <a:rPr lang="en-US" dirty="0" smtClean="0"/>
              <a:t> </a:t>
            </a:r>
            <a:r>
              <a:rPr lang="en-US" dirty="0"/>
              <a:t>must submit a written justification </a:t>
            </a:r>
            <a:r>
              <a:rPr lang="en-US" dirty="0" smtClean="0"/>
              <a:t>and plan </a:t>
            </a:r>
            <a:r>
              <a:rPr lang="en-US" dirty="0"/>
              <a:t>to reduce their amount of carry-forward to 15% or lower by the following fiscal year (FY17). </a:t>
            </a:r>
            <a:endParaRPr lang="en-US" dirty="0" smtClean="0"/>
          </a:p>
          <a:p>
            <a:r>
              <a:rPr lang="en-US" dirty="0" smtClean="0"/>
              <a:t>Partnerships </a:t>
            </a:r>
            <a:r>
              <a:rPr lang="en-US" dirty="0"/>
              <a:t>whose </a:t>
            </a:r>
            <a:r>
              <a:rPr lang="en-US" u="sng" dirty="0"/>
              <a:t>carry-forward exceeds 15% for two or more fiscal years will be subject to conditional approval and potential withholding of grant funds </a:t>
            </a:r>
            <a:r>
              <a:rPr lang="en-US" dirty="0"/>
              <a:t>at the discretion of the First Steps Board of Trustees</a:t>
            </a:r>
          </a:p>
        </p:txBody>
      </p:sp>
    </p:spTree>
    <p:extLst>
      <p:ext uri="{BB962C8B-B14F-4D97-AF65-F5344CB8AC3E}">
        <p14:creationId xmlns:p14="http://schemas.microsoft.com/office/powerpoint/2010/main" val="277004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 smtClean="0"/>
              <a:t>SECTION </a:t>
            </a:r>
            <a:r>
              <a:rPr lang="en-US" sz="3600" b="1" u="sng" dirty="0"/>
              <a:t>2: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 STANDARDS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Partnerships funding </a:t>
            </a:r>
            <a:r>
              <a:rPr lang="en-US" dirty="0" smtClean="0"/>
              <a:t>home visiting shall  work in  </a:t>
            </a:r>
            <a:r>
              <a:rPr lang="en-US" dirty="0"/>
              <a:t>collaboration with SC First Steps </a:t>
            </a:r>
            <a:r>
              <a:rPr lang="en-US" dirty="0" smtClean="0"/>
              <a:t>to </a:t>
            </a:r>
            <a:r>
              <a:rPr lang="en-US" dirty="0"/>
              <a:t>ensure full compliance with </a:t>
            </a:r>
            <a:r>
              <a:rPr lang="en-US" dirty="0" smtClean="0"/>
              <a:t>First Steps program standards </a:t>
            </a:r>
            <a:r>
              <a:rPr lang="en-US" u="sng" dirty="0" smtClean="0"/>
              <a:t>and national </a:t>
            </a:r>
            <a:r>
              <a:rPr lang="en-US" u="sng" dirty="0"/>
              <a:t>model guidelines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Standards now include </a:t>
            </a:r>
            <a:r>
              <a:rPr lang="en-US" u="sng" dirty="0" smtClean="0"/>
              <a:t>attachment of each model’s fidelity </a:t>
            </a:r>
            <a:r>
              <a:rPr lang="en-US" u="sng" dirty="0"/>
              <a:t>requirements</a:t>
            </a:r>
            <a:r>
              <a:rPr lang="en-US" dirty="0"/>
              <a:t> </a:t>
            </a:r>
            <a:r>
              <a:rPr lang="en-US" dirty="0" smtClean="0"/>
              <a:t>for clarity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Detail added to assessment section regarding KIPS and ACIRI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miumSlides-South-Carolina-M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4925</TotalTime>
  <Words>498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PremiumSlides-South-Carolina-Map</vt:lpstr>
      <vt:lpstr>3_Office Theme</vt:lpstr>
      <vt:lpstr>1_Office Theme</vt:lpstr>
      <vt:lpstr>PowerPoint Presentation</vt:lpstr>
      <vt:lpstr>Today’s Agenda </vt:lpstr>
      <vt:lpstr>FY 16 Renewal Timeline</vt:lpstr>
      <vt:lpstr>FY16 PARTNERSHIP STANDARDS</vt:lpstr>
      <vt:lpstr>  Proposed FY16 Partnership and Program Accountability Standards Effective July 1, 2015 – June 30, 2016 </vt:lpstr>
      <vt:lpstr>Conditional  Approvals</vt:lpstr>
      <vt:lpstr>SECTION 1: FIRST STEPS PARTNERSHIP ACCOUNTABILITY STANDARDS</vt:lpstr>
      <vt:lpstr>SECTION 1: FIRST STEPS PARTNERSHIP ACCOUNTABILITY STANDARDS</vt:lpstr>
      <vt:lpstr> SECTION 2: PROGRAM ACCOUNTABILITY STANDARDS </vt:lpstr>
      <vt:lpstr>SECTION 2: PROGRAM ACCOUNTABILITY STANDARDS</vt:lpstr>
      <vt:lpstr>SECTION 2: PROGRAM ACCOUNTABILITY STANDARDS</vt:lpstr>
      <vt:lpstr>SECTION 2: PROGRAM ACCOUNTABILITY STANDARDS</vt:lpstr>
      <vt:lpstr>ANNOUNCEMENTS</vt:lpstr>
      <vt:lpstr> 2015 Calendar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Robertson, Debbie</cp:lastModifiedBy>
  <cp:revision>270</cp:revision>
  <cp:lastPrinted>2014-07-22T17:33:16Z</cp:lastPrinted>
  <dcterms:created xsi:type="dcterms:W3CDTF">2013-10-11T17:27:22Z</dcterms:created>
  <dcterms:modified xsi:type="dcterms:W3CDTF">2015-03-23T17:38:58Z</dcterms:modified>
</cp:coreProperties>
</file>