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15"/>
  </p:notesMasterIdLst>
  <p:handoutMasterIdLst>
    <p:handoutMasterId r:id="rId16"/>
  </p:handoutMasterIdLst>
  <p:sldIdLst>
    <p:sldId id="462" r:id="rId5"/>
    <p:sldId id="465" r:id="rId6"/>
    <p:sldId id="471" r:id="rId7"/>
    <p:sldId id="467" r:id="rId8"/>
    <p:sldId id="472" r:id="rId9"/>
    <p:sldId id="469" r:id="rId10"/>
    <p:sldId id="473" r:id="rId11"/>
    <p:sldId id="474" r:id="rId12"/>
    <p:sldId id="475" r:id="rId13"/>
    <p:sldId id="4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3F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668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B15689-CDE2-4C8D-A19B-2888B4F5EEFF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FDC4EE-1243-48A5-9C79-769349227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36BF2C-5B40-404D-B05C-E270CD5D79E7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117BCB-5B06-49DD-956B-91A6B8332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and welcome to Part 1 of Starting Small: The First Steps Guide to Early Literacy.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0EC5A-D49D-4E38-809A-3AC93810D06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5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EF01-87D4-4B52-8F6D-547913E13332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565C-11C5-43AA-9812-D852D9EEE9B0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16DF-4728-4E4E-9D9E-B20D7783B045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072B-199F-4E21-8917-CBCA2757EA88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A90B-7E1C-4275-B00A-FA80A91728AF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C34-1021-4459-8D39-8AC8D5272664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A9D-FC92-43A1-ABD2-A760EDD4623D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154-B977-49D2-B399-9CAFE00FE15A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385-0DC1-48B9-8998-28A79E739244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D7B1-10A9-4705-BC47-741A127667B9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4CA-210B-4E97-8E5B-7E33D1E66044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E2BF-8293-464C-97B5-85869DBF7496}" type="datetimeFigureOut">
              <a:rPr lang="en-US" smtClean="0"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425A-91C3-4AAF-BA0F-6C0C247E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0" y="4"/>
            <a:ext cx="9144000" cy="5619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0" y="6524628"/>
            <a:ext cx="9144000" cy="3333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123CA4-8F64-46F1-B606-2C9DC6FC79CE}" type="datetime1">
              <a:rPr lang="en-US" smtClean="0">
                <a:solidFill>
                  <a:prstClr val="white"/>
                </a:solidFill>
              </a:rPr>
              <a:pPr/>
              <a:t>1/30/2015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5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ad-in-sc.org/" TargetMode="External"/><Relationship Id="rId2" Type="http://schemas.openxmlformats.org/officeDocument/2006/relationships/hyperlink" Target="http://www.naeyc.org/woy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317750" y="0"/>
            <a:ext cx="2487613" cy="2441575"/>
          </a:xfrm>
          <a:solidFill>
            <a:srgbClr val="FFFF00"/>
          </a:solidFill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63" y="2436813"/>
            <a:ext cx="6875463" cy="2292350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January Partnership</a:t>
            </a:r>
          </a:p>
          <a:p>
            <a:pPr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Webinar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4340" name="Picture 2" descr="C:\Users\dwuori\Desktop\NEW First Step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418623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75"/>
            <a:ext cx="2338388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0" y="4648200"/>
            <a:ext cx="4635500" cy="2209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6305550" y="4727575"/>
            <a:ext cx="2833688" cy="21304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6482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338602" y="4875937"/>
            <a:ext cx="403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January 27, 2015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10:00-11:00am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To access this meeting by voice, please dial 888-537-7715,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participant code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52045398</a:t>
            </a:r>
            <a:r>
              <a:rPr lang="en-US" altLang="en-US" sz="1800" b="1" dirty="0">
                <a:solidFill>
                  <a:srgbClr val="000000"/>
                </a:solidFill>
              </a:rPr>
              <a:t>#</a:t>
            </a:r>
          </a:p>
        </p:txBody>
      </p:sp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2438400"/>
            <a:ext cx="233203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ANNOUNCEMENTS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Celebrate </a:t>
            </a:r>
            <a:r>
              <a:rPr lang="en-US" dirty="0"/>
              <a:t>NAEYC's Week of the Young Child™ </a:t>
            </a:r>
            <a:r>
              <a:rPr lang="en-US" b="1" dirty="0"/>
              <a:t>April 12 –18, 2015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www.naeyc.org/woyc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Read-In TUESDAY</a:t>
            </a:r>
            <a:r>
              <a:rPr lang="en-US" dirty="0"/>
              <a:t>, APRIL 14, </a:t>
            </a:r>
            <a:r>
              <a:rPr lang="en-US" dirty="0" smtClean="0"/>
              <a:t>2015</a:t>
            </a:r>
          </a:p>
          <a:p>
            <a:pPr marL="0" indent="0">
              <a:buNone/>
            </a:pPr>
            <a:r>
              <a:rPr lang="en-US" sz="2400" b="1" dirty="0"/>
              <a:t>BOOKS ON PARADE</a:t>
            </a:r>
            <a:r>
              <a:rPr lang="en-US" sz="2400" dirty="0"/>
              <a:t> at the 2015 SC Read-In! Dress as your favorite character and bring your favorite book to read on the State House grounds after the event</a:t>
            </a:r>
            <a:r>
              <a:rPr lang="en-US" sz="2400" dirty="0" smtClean="0"/>
              <a:t>.   </a:t>
            </a:r>
          </a:p>
          <a:p>
            <a:pPr marL="0" indent="0">
              <a:buNone/>
            </a:pPr>
            <a:r>
              <a:rPr lang="en-US" sz="2400" dirty="0" err="1" smtClean="0"/>
              <a:t>Register:</a:t>
            </a:r>
            <a:r>
              <a:rPr lang="en-US" sz="2400" dirty="0" err="1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://read-in-sc.org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Agenda</a:t>
            </a:r>
            <a:b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334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153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3" indent="-576263"/>
            <a:r>
              <a:rPr lang="en-US" sz="2400" b="1" i="1" dirty="0">
                <a:solidFill>
                  <a:prstClr val="black"/>
                </a:solidFill>
              </a:rPr>
              <a:t>1.	</a:t>
            </a:r>
            <a:r>
              <a:rPr lang="en-US" sz="2000" b="1" i="1" dirty="0">
                <a:solidFill>
                  <a:prstClr val="black"/>
                </a:solidFill>
              </a:rPr>
              <a:t>Welcome and announcements</a:t>
            </a:r>
          </a:p>
          <a:p>
            <a:pPr marL="576263" indent="-576263"/>
            <a:endParaRPr lang="en-US" sz="2000" b="1" i="1" dirty="0">
              <a:solidFill>
                <a:prstClr val="black"/>
              </a:solidFill>
            </a:endParaRPr>
          </a:p>
          <a:p>
            <a:pPr marL="576263" indent="-576263"/>
            <a:r>
              <a:rPr lang="en-US" sz="2000" b="1" i="1" dirty="0">
                <a:solidFill>
                  <a:prstClr val="black"/>
                </a:solidFill>
              </a:rPr>
              <a:t>2.	2016 Calendar </a:t>
            </a:r>
          </a:p>
          <a:p>
            <a:pPr marL="576263" indent="-576263"/>
            <a:endParaRPr lang="en-US" sz="2000" b="1" i="1" dirty="0">
              <a:solidFill>
                <a:prstClr val="black"/>
              </a:solidFill>
            </a:endParaRPr>
          </a:p>
          <a:p>
            <a:pPr marL="576263" indent="-576263"/>
            <a:r>
              <a:rPr lang="en-US" sz="2000" b="1" i="1" dirty="0">
                <a:solidFill>
                  <a:prstClr val="black"/>
                </a:solidFill>
              </a:rPr>
              <a:t>3.	Report from the January State Board Meeting</a:t>
            </a:r>
          </a:p>
          <a:p>
            <a:pPr marL="576263" indent="-576263"/>
            <a:endParaRPr lang="en-US" sz="2000" b="1" i="1" dirty="0">
              <a:solidFill>
                <a:prstClr val="black"/>
              </a:solidFill>
            </a:endParaRPr>
          </a:p>
          <a:p>
            <a:pPr marL="576263" indent="-576263"/>
            <a:r>
              <a:rPr lang="en-US" sz="2000" b="1" i="1" dirty="0">
                <a:solidFill>
                  <a:prstClr val="black"/>
                </a:solidFill>
              </a:rPr>
              <a:t>4.	Legislative Update</a:t>
            </a:r>
          </a:p>
          <a:p>
            <a:pPr marL="576263" indent="-576263"/>
            <a:endParaRPr lang="en-US" sz="2000" b="1" i="1" dirty="0">
              <a:solidFill>
                <a:prstClr val="black"/>
              </a:solidFill>
            </a:endParaRPr>
          </a:p>
          <a:p>
            <a:pPr marL="576263" indent="-576263"/>
            <a:r>
              <a:rPr lang="en-US" sz="2000" b="1" i="1" dirty="0" smtClean="0">
                <a:solidFill>
                  <a:prstClr val="black"/>
                </a:solidFill>
              </a:rPr>
              <a:t>5</a:t>
            </a:r>
            <a:r>
              <a:rPr lang="en-US" sz="2000" b="1" i="1" dirty="0">
                <a:solidFill>
                  <a:prstClr val="black"/>
                </a:solidFill>
              </a:rPr>
              <a:t>.	FY 15 Partnership &amp; </a:t>
            </a:r>
            <a:r>
              <a:rPr lang="en-US" sz="2000" b="1" i="1" dirty="0" smtClean="0">
                <a:solidFill>
                  <a:prstClr val="black"/>
                </a:solidFill>
              </a:rPr>
              <a:t>Program Accountability </a:t>
            </a:r>
            <a:r>
              <a:rPr lang="en-US" sz="2000" b="1" i="1" dirty="0">
                <a:solidFill>
                  <a:prstClr val="black"/>
                </a:solidFill>
              </a:rPr>
              <a:t>Standards</a:t>
            </a:r>
          </a:p>
          <a:p>
            <a:pPr marL="576263" indent="-576263"/>
            <a:endParaRPr lang="en-US" sz="2000" b="1" i="1" dirty="0">
              <a:solidFill>
                <a:prstClr val="black"/>
              </a:solidFill>
            </a:endParaRPr>
          </a:p>
          <a:p>
            <a:pPr marL="576263" indent="-576263"/>
            <a:r>
              <a:rPr lang="en-US" sz="2000" b="1" i="1" dirty="0">
                <a:solidFill>
                  <a:prstClr val="black"/>
                </a:solidFill>
              </a:rPr>
              <a:t>6.	Regional Collaboration – Logo</a:t>
            </a:r>
          </a:p>
          <a:p>
            <a:pPr marL="576263" indent="-576263"/>
            <a:endParaRPr lang="en-US" sz="2000" b="1" i="1" dirty="0">
              <a:solidFill>
                <a:prstClr val="black"/>
              </a:solidFill>
            </a:endParaRPr>
          </a:p>
          <a:p>
            <a:pPr marL="576263" indent="-576263"/>
            <a:r>
              <a:rPr lang="en-US" sz="2000" b="1" i="1" dirty="0">
                <a:solidFill>
                  <a:prstClr val="black"/>
                </a:solidFill>
              </a:rPr>
              <a:t>7.	4-K Update</a:t>
            </a:r>
          </a:p>
          <a:p>
            <a:pPr marL="576263" indent="-576263"/>
            <a:endParaRPr lang="en-US" sz="2000" b="1" i="1" dirty="0">
              <a:solidFill>
                <a:prstClr val="black"/>
              </a:solidFill>
            </a:endParaRPr>
          </a:p>
          <a:p>
            <a:pPr marL="576263" indent="-576263"/>
            <a:r>
              <a:rPr lang="en-US" sz="2000" b="1" i="1" dirty="0">
                <a:solidFill>
                  <a:prstClr val="black"/>
                </a:solidFill>
              </a:rPr>
              <a:t>8.	Baby Net Update</a:t>
            </a:r>
          </a:p>
          <a:p>
            <a:pPr marL="576263" indent="-576263"/>
            <a:endParaRPr lang="en-US" sz="2000" b="1" i="1" dirty="0">
              <a:solidFill>
                <a:prstClr val="black"/>
              </a:solidFill>
            </a:endParaRPr>
          </a:p>
          <a:p>
            <a:pPr marL="576263" indent="-576263"/>
            <a:r>
              <a:rPr lang="en-US" sz="2000" b="1" i="1" dirty="0">
                <a:solidFill>
                  <a:prstClr val="black"/>
                </a:solidFill>
              </a:rPr>
              <a:t>9.	Announcements</a:t>
            </a:r>
          </a:p>
        </p:txBody>
      </p:sp>
    </p:spTree>
    <p:extLst>
      <p:ext uri="{BB962C8B-B14F-4D97-AF65-F5344CB8AC3E}">
        <p14:creationId xmlns:p14="http://schemas.microsoft.com/office/powerpoint/2010/main" val="38389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2016 Calendar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783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/>
              <a:t>State Wide Meeting Dates</a:t>
            </a:r>
            <a:endParaRPr lang="en-US" sz="3900" dirty="0" smtClean="0"/>
          </a:p>
          <a:p>
            <a:r>
              <a:rPr lang="en-US" dirty="0" smtClean="0"/>
              <a:t>March 5, Thursday</a:t>
            </a:r>
          </a:p>
          <a:p>
            <a:r>
              <a:rPr lang="en-US" dirty="0" smtClean="0"/>
              <a:t>May 14, Thursday</a:t>
            </a:r>
          </a:p>
          <a:p>
            <a:r>
              <a:rPr lang="en-US" dirty="0" smtClean="0"/>
              <a:t>September 10, Thursday</a:t>
            </a:r>
          </a:p>
          <a:p>
            <a:r>
              <a:rPr lang="en-US" dirty="0" smtClean="0"/>
              <a:t>November 19, Thursday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PARTNERSHIP WEBINARS – 3</a:t>
            </a:r>
            <a:r>
              <a:rPr lang="en-US" baseline="30000" dirty="0" smtClean="0"/>
              <a:t>RD*</a:t>
            </a:r>
            <a:r>
              <a:rPr lang="en-US" dirty="0" smtClean="0"/>
              <a:t> Tuesday of each month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400" dirty="0" smtClean="0"/>
              <a:t>May be alternative Tuesday if close to ED statewide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Feed-back from ED’s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8005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Webinars too long – need information in advance </a:t>
            </a:r>
            <a:r>
              <a:rPr lang="en-US" dirty="0" smtClean="0"/>
              <a:t>so </a:t>
            </a:r>
            <a:r>
              <a:rPr lang="en-US" dirty="0"/>
              <a:t>that webinar can be used for </a:t>
            </a:r>
            <a:r>
              <a:rPr lang="en-US" dirty="0" smtClean="0"/>
              <a:t>clarification </a:t>
            </a:r>
          </a:p>
          <a:p>
            <a:r>
              <a:rPr lang="en-US" dirty="0" smtClean="0"/>
              <a:t>More </a:t>
            </a:r>
            <a:r>
              <a:rPr lang="en-US" dirty="0"/>
              <a:t>networking </a:t>
            </a:r>
            <a:r>
              <a:rPr lang="en-US" dirty="0" smtClean="0"/>
              <a:t>opportunities</a:t>
            </a:r>
          </a:p>
          <a:p>
            <a:r>
              <a:rPr lang="en-US" dirty="0"/>
              <a:t>Hold annual meeting of </a:t>
            </a:r>
            <a:r>
              <a:rPr lang="en-US" dirty="0" smtClean="0"/>
              <a:t>State and </a:t>
            </a:r>
            <a:r>
              <a:rPr lang="en-US" dirty="0"/>
              <a:t>Local </a:t>
            </a:r>
            <a:r>
              <a:rPr lang="en-US" dirty="0" smtClean="0"/>
              <a:t>Boards</a:t>
            </a:r>
            <a:endParaRPr lang="en-US" dirty="0"/>
          </a:p>
          <a:p>
            <a:r>
              <a:rPr lang="en-US" dirty="0"/>
              <a:t>State office staff meet with counties with similar programs and needs to facilitate sharing useful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Quarterly in-person state wide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8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FY 15 Partnership &amp; Program Accountability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Soliciting feedback –</a:t>
            </a:r>
            <a:r>
              <a:rPr lang="en-US" dirty="0"/>
              <a:t> </a:t>
            </a:r>
            <a:r>
              <a:rPr lang="en-US" dirty="0" smtClean="0"/>
              <a:t>January thru March 13</a:t>
            </a:r>
          </a:p>
          <a:p>
            <a:r>
              <a:rPr lang="en-US" dirty="0" smtClean="0"/>
              <a:t>Update on proposed changes to date  – February 17 webinar</a:t>
            </a:r>
          </a:p>
          <a:p>
            <a:r>
              <a:rPr lang="en-US" dirty="0" smtClean="0"/>
              <a:t>Adopted by BOT March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Review of FY 16 Standards (high level, changes only) – March 24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roberts\AppData\Local\Microsoft\Windows\Temporary Internet Files\Content.IE5\LK1L1AGQ\First_Steps_logo_Collaboratio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" y="0"/>
            <a:ext cx="8875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:\Communications\FS LOGO\4K Logo GREEN 20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029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UPDATE: Statewide Early Literacy Assessment </a:t>
            </a:r>
            <a:b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334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257" y="17526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pPr lvl="1"/>
            <a:endParaRPr lang="en-US" sz="2400" b="1" dirty="0"/>
          </a:p>
          <a:p>
            <a:endParaRPr lang="en-US" sz="2400" b="1" dirty="0" smtClean="0"/>
          </a:p>
        </p:txBody>
      </p:sp>
      <p:pic>
        <p:nvPicPr>
          <p:cNvPr id="2050" name="Picture 2" descr="C:\Users\dwuori\Desktop\Amplify 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524000"/>
            <a:ext cx="6925056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315" y="5007433"/>
            <a:ext cx="796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99.4% of all First Steps 4K students assessed prior to 45</a:t>
            </a:r>
            <a:r>
              <a:rPr lang="en-US" b="1" baseline="30000" dirty="0" smtClean="0"/>
              <a:t>th</a:t>
            </a:r>
            <a:r>
              <a:rPr lang="en-US" b="1" dirty="0" smtClean="0"/>
              <a:t> day.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Parent reports in December</a:t>
            </a:r>
          </a:p>
        </p:txBody>
      </p:sp>
    </p:spTree>
    <p:extLst>
      <p:ext uri="{BB962C8B-B14F-4D97-AF65-F5344CB8AC3E}">
        <p14:creationId xmlns:p14="http://schemas.microsoft.com/office/powerpoint/2010/main" val="799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681288"/>
            <a:ext cx="4457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7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miumSlides-South-Carolina-M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234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PremiumSlides-South-Carolina-Map</vt:lpstr>
      <vt:lpstr>3_Office Theme</vt:lpstr>
      <vt:lpstr>1_Office Theme</vt:lpstr>
      <vt:lpstr>PowerPoint Presentation</vt:lpstr>
      <vt:lpstr>Today’s Agenda </vt:lpstr>
      <vt:lpstr> 2016 Calendar </vt:lpstr>
      <vt:lpstr>Feed-back from ED’s</vt:lpstr>
      <vt:lpstr>FY 15 Partnership &amp; Program Accountability Standards</vt:lpstr>
      <vt:lpstr>PowerPoint Presentation</vt:lpstr>
      <vt:lpstr>PowerPoint Presentation</vt:lpstr>
      <vt:lpstr>UPDATE: Statewide Early Literacy Assessment  </vt:lpstr>
      <vt:lpstr>PowerPoint Presentation</vt:lpstr>
      <vt:lpstr>ANNOUNCEMENTS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Robertson, Debbie</cp:lastModifiedBy>
  <cp:revision>238</cp:revision>
  <cp:lastPrinted>2014-07-22T17:33:16Z</cp:lastPrinted>
  <dcterms:created xsi:type="dcterms:W3CDTF">2013-10-11T17:27:22Z</dcterms:created>
  <dcterms:modified xsi:type="dcterms:W3CDTF">2015-01-30T22:25:38Z</dcterms:modified>
</cp:coreProperties>
</file>